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10692000" cx="7560000"/>
  <p:notesSz cx="6858000" cy="9144000"/>
  <p:embeddedFontLst>
    <p:embeddedFont>
      <p:font typeface="Roboto"/>
      <p:regular r:id="rId14"/>
      <p:bold r:id="rId15"/>
      <p:italic r:id="rId16"/>
      <p:boldItalic r:id="rId17"/>
    </p:embeddedFont>
    <p:embeddedFont>
      <p:font typeface="Comfortaa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85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85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Comfortaa-bold.fntdata"/><Relationship Id="rId6" Type="http://schemas.openxmlformats.org/officeDocument/2006/relationships/slide" Target="slides/slide1.xml"/><Relationship Id="rId18" Type="http://schemas.openxmlformats.org/officeDocument/2006/relationships/font" Target="fonts/Comfortaa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21fb847fbe_0_13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21fb847fb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21fb847fbe_0_89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21fb847fbe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21fb847fbe_0_150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21fb847fbe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21fb847fbe_0_242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21fb847fbe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21fb847fbe_0_332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221fb847fbe_0_3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21fb847fbe_0_427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21fb847fbe_0_4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21fb847fbe_0_511:notes"/>
          <p:cNvSpPr/>
          <p:nvPr>
            <p:ph idx="2" type="sldImg"/>
          </p:nvPr>
        </p:nvSpPr>
        <p:spPr>
          <a:xfrm>
            <a:off x="2217050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221fb847fbe_0_5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57712" y="1547778"/>
            <a:ext cx="7044600" cy="426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57705" y="5891409"/>
            <a:ext cx="7044600" cy="164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57705" y="2299346"/>
            <a:ext cx="7044600" cy="4081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57705" y="6552657"/>
            <a:ext cx="7044600" cy="270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57705" y="4471058"/>
            <a:ext cx="7044600" cy="174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57705" y="2395696"/>
            <a:ext cx="3306900" cy="710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995291" y="2395696"/>
            <a:ext cx="3306900" cy="710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57705" y="1154948"/>
            <a:ext cx="2321700" cy="1570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57705" y="2888617"/>
            <a:ext cx="2321700" cy="66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05325" y="935745"/>
            <a:ext cx="5264700" cy="850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780000" y="-260"/>
            <a:ext cx="3780000" cy="1069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19508" y="2563450"/>
            <a:ext cx="3344400" cy="308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19508" y="5826865"/>
            <a:ext cx="3344400" cy="256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083839" y="1505164"/>
            <a:ext cx="3172200" cy="768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57705" y="8794266"/>
            <a:ext cx="4959600" cy="125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" name="Google Shape;55;p13"/>
          <p:cNvGrpSpPr/>
          <p:nvPr/>
        </p:nvGrpSpPr>
        <p:grpSpPr>
          <a:xfrm>
            <a:off x="65900" y="27300"/>
            <a:ext cx="7442524" cy="10620300"/>
            <a:chOff x="65900" y="27300"/>
            <a:chExt cx="7442524" cy="10620300"/>
          </a:xfrm>
        </p:grpSpPr>
        <p:pic>
          <p:nvPicPr>
            <p:cNvPr id="56" name="Google Shape;56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5900" y="40900"/>
              <a:ext cx="7442524" cy="106067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7" name="Google Shape;57;p13"/>
            <p:cNvGrpSpPr/>
            <p:nvPr/>
          </p:nvGrpSpPr>
          <p:grpSpPr>
            <a:xfrm>
              <a:off x="1782539" y="27300"/>
              <a:ext cx="4117507" cy="1313001"/>
              <a:chOff x="1802950" y="27300"/>
              <a:chExt cx="4117507" cy="1313001"/>
            </a:xfrm>
          </p:grpSpPr>
          <p:pic>
            <p:nvPicPr>
              <p:cNvPr id="58" name="Google Shape;58;p13"/>
              <p:cNvPicPr preferRelativeResize="0"/>
              <p:nvPr/>
            </p:nvPicPr>
            <p:blipFill rotWithShape="1">
              <a:blip r:embed="rId5">
                <a:alphaModFix/>
              </a:blip>
              <a:srcRect b="15092" l="16494" r="12744" t="13037"/>
              <a:stretch/>
            </p:blipFill>
            <p:spPr>
              <a:xfrm>
                <a:off x="1802950" y="27300"/>
                <a:ext cx="1306275" cy="13130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" name="Google Shape;59;p13"/>
              <p:cNvPicPr preferRelativeResize="0"/>
              <p:nvPr/>
            </p:nvPicPr>
            <p:blipFill rotWithShape="1">
              <a:blip r:embed="rId5">
                <a:alphaModFix/>
              </a:blip>
              <a:srcRect b="15092" l="16494" r="12744" t="13037"/>
              <a:stretch/>
            </p:blipFill>
            <p:spPr>
              <a:xfrm>
                <a:off x="2503721" y="27300"/>
                <a:ext cx="1306275" cy="13130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0" name="Google Shape;60;p13"/>
              <p:cNvPicPr preferRelativeResize="0"/>
              <p:nvPr/>
            </p:nvPicPr>
            <p:blipFill rotWithShape="1">
              <a:blip r:embed="rId5">
                <a:alphaModFix/>
              </a:blip>
              <a:srcRect b="15092" l="16494" r="12744" t="13037"/>
              <a:stretch/>
            </p:blipFill>
            <p:spPr>
              <a:xfrm>
                <a:off x="3211289" y="27300"/>
                <a:ext cx="1306275" cy="13130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1" name="Google Shape;61;p13"/>
              <p:cNvPicPr preferRelativeResize="0"/>
              <p:nvPr/>
            </p:nvPicPr>
            <p:blipFill rotWithShape="1">
              <a:blip r:embed="rId5">
                <a:alphaModFix/>
              </a:blip>
              <a:srcRect b="15092" l="16494" r="12744" t="13037"/>
              <a:stretch/>
            </p:blipFill>
            <p:spPr>
              <a:xfrm>
                <a:off x="3912061" y="27300"/>
                <a:ext cx="1306275" cy="13130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2" name="Google Shape;62;p13"/>
              <p:cNvPicPr preferRelativeResize="0"/>
              <p:nvPr/>
            </p:nvPicPr>
            <p:blipFill rotWithShape="1">
              <a:blip r:embed="rId5">
                <a:alphaModFix/>
              </a:blip>
              <a:srcRect b="15092" l="16494" r="12744" t="13037"/>
              <a:stretch/>
            </p:blipFill>
            <p:spPr>
              <a:xfrm>
                <a:off x="4614182" y="27300"/>
                <a:ext cx="1306275" cy="13130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63" name="Google Shape;63;p13"/>
          <p:cNvGrpSpPr/>
          <p:nvPr/>
        </p:nvGrpSpPr>
        <p:grpSpPr>
          <a:xfrm>
            <a:off x="1476375" y="3218100"/>
            <a:ext cx="4701274" cy="3497825"/>
            <a:chOff x="1476375" y="3218100"/>
            <a:chExt cx="4701274" cy="3497825"/>
          </a:xfrm>
        </p:grpSpPr>
        <p:pic>
          <p:nvPicPr>
            <p:cNvPr id="64" name="Google Shape;64;p13"/>
            <p:cNvPicPr preferRelativeResize="0"/>
            <p:nvPr/>
          </p:nvPicPr>
          <p:blipFill rotWithShape="1">
            <a:blip r:embed="rId6">
              <a:alphaModFix/>
            </a:blip>
            <a:srcRect b="5706" l="4188" r="2318" t="7435"/>
            <a:stretch/>
          </p:blipFill>
          <p:spPr>
            <a:xfrm>
              <a:off x="1476375" y="3218100"/>
              <a:ext cx="4701274" cy="2068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Google Shape;65;p13"/>
            <p:cNvPicPr preferRelativeResize="0"/>
            <p:nvPr/>
          </p:nvPicPr>
          <p:blipFill rotWithShape="1">
            <a:blip r:embed="rId7">
              <a:alphaModFix/>
            </a:blip>
            <a:srcRect b="6164" l="6369" r="7087" t="7375"/>
            <a:stretch/>
          </p:blipFill>
          <p:spPr>
            <a:xfrm>
              <a:off x="1734900" y="4810125"/>
              <a:ext cx="4068548" cy="19058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7792" y="216004"/>
            <a:ext cx="6986445" cy="10227476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4"/>
          <p:cNvSpPr txBox="1"/>
          <p:nvPr/>
        </p:nvSpPr>
        <p:spPr>
          <a:xfrm>
            <a:off x="1197421" y="466714"/>
            <a:ext cx="5170800" cy="507900"/>
          </a:xfrm>
          <a:prstGeom prst="rect">
            <a:avLst/>
          </a:prstGeom>
          <a:noFill/>
          <a:ln>
            <a:noFill/>
          </a:ln>
          <a:effectLst>
            <a:outerShdw blurRad="242888" rotWithShape="0" algn="bl" dir="5400000" dist="47625">
              <a:srgbClr val="DB5C9D"/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3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SEEMINGLY OBVISION</a:t>
            </a:r>
            <a:endParaRPr b="1" sz="33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73" name="Google Shape;73;p14"/>
          <p:cNvGrpSpPr/>
          <p:nvPr/>
        </p:nvGrpSpPr>
        <p:grpSpPr>
          <a:xfrm>
            <a:off x="1321264" y="1367500"/>
            <a:ext cx="3918900" cy="1274407"/>
            <a:chOff x="1321264" y="1367500"/>
            <a:chExt cx="3918900" cy="1274407"/>
          </a:xfrm>
        </p:grpSpPr>
        <p:sp>
          <p:nvSpPr>
            <p:cNvPr id="74" name="Google Shape;74;p14"/>
            <p:cNvSpPr txBox="1"/>
            <p:nvPr/>
          </p:nvSpPr>
          <p:spPr>
            <a:xfrm>
              <a:off x="1321264" y="1367500"/>
              <a:ext cx="3918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1.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WHAT IS THE CAPITAL OF KENTUCKY?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5" name="Google Shape;75;p14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Fort Thomas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6" name="Google Shape;76;p14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Frankfort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7" name="Google Shape;77;p14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Louisville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8" name="Google Shape;78;p14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Lexington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9" name="Google Shape;79;p14"/>
          <p:cNvGrpSpPr/>
          <p:nvPr/>
        </p:nvGrpSpPr>
        <p:grpSpPr>
          <a:xfrm>
            <a:off x="1321278" y="3088796"/>
            <a:ext cx="4931100" cy="1274407"/>
            <a:chOff x="1321278" y="1367500"/>
            <a:chExt cx="4931100" cy="1274407"/>
          </a:xfrm>
        </p:grpSpPr>
        <p:sp>
          <p:nvSpPr>
            <p:cNvPr id="80" name="Google Shape;80;p14"/>
            <p:cNvSpPr txBox="1"/>
            <p:nvPr/>
          </p:nvSpPr>
          <p:spPr>
            <a:xfrm>
              <a:off x="1321278" y="1367500"/>
              <a:ext cx="49311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2.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COUNTRIES ARE THERE IN THE WORLD?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1" name="Google Shape;81;p14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206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2" name="Google Shape;82;p14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195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3" name="Google Shape;83;p14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200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4" name="Google Shape;84;p14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190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85" name="Google Shape;85;p14"/>
          <p:cNvGrpSpPr/>
          <p:nvPr/>
        </p:nvGrpSpPr>
        <p:grpSpPr>
          <a:xfrm>
            <a:off x="1321278" y="4810091"/>
            <a:ext cx="4931100" cy="1274407"/>
            <a:chOff x="1321278" y="1367500"/>
            <a:chExt cx="4931100" cy="1274407"/>
          </a:xfrm>
        </p:grpSpPr>
        <p:sp>
          <p:nvSpPr>
            <p:cNvPr id="86" name="Google Shape;86;p14"/>
            <p:cNvSpPr txBox="1"/>
            <p:nvPr/>
          </p:nvSpPr>
          <p:spPr>
            <a:xfrm>
              <a:off x="1321278" y="1367500"/>
              <a:ext cx="49311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.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TEETH DOES THE AVERAGE ADULT HAVE?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7" name="Google Shape;87;p14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28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8" name="Google Shape;88;p14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32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9" name="Google Shape;89;p14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27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0" name="Google Shape;90;p14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32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1" name="Google Shape;91;p14"/>
          <p:cNvGrpSpPr/>
          <p:nvPr/>
        </p:nvGrpSpPr>
        <p:grpSpPr>
          <a:xfrm>
            <a:off x="1321278" y="6531387"/>
            <a:ext cx="4931100" cy="1274407"/>
            <a:chOff x="1321278" y="1367500"/>
            <a:chExt cx="4931100" cy="1274407"/>
          </a:xfrm>
        </p:grpSpPr>
        <p:sp>
          <p:nvSpPr>
            <p:cNvPr id="92" name="Google Shape;92;p14"/>
            <p:cNvSpPr txBox="1"/>
            <p:nvPr/>
          </p:nvSpPr>
          <p:spPr>
            <a:xfrm>
              <a:off x="1321278" y="1367500"/>
              <a:ext cx="49311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.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CAUSES THE CHANGE IN OCEAN TIDES?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3" name="Google Shape;93;p14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Temperature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4" name="Google Shape;94;p14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Minerals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" name="Google Shape;95;p14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Moon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" name="Google Shape;96;p14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Wind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7" name="Google Shape;97;p14"/>
          <p:cNvGrpSpPr/>
          <p:nvPr/>
        </p:nvGrpSpPr>
        <p:grpSpPr>
          <a:xfrm>
            <a:off x="1321278" y="8252682"/>
            <a:ext cx="4931100" cy="1274407"/>
            <a:chOff x="1321278" y="1367500"/>
            <a:chExt cx="4931100" cy="1274407"/>
          </a:xfrm>
        </p:grpSpPr>
        <p:sp>
          <p:nvSpPr>
            <p:cNvPr id="98" name="Google Shape;98;p14"/>
            <p:cNvSpPr txBox="1"/>
            <p:nvPr/>
          </p:nvSpPr>
          <p:spPr>
            <a:xfrm>
              <a:off x="1321278" y="1367500"/>
              <a:ext cx="49311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.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STRIPES ARE ON THE USA FLAG?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9" name="Google Shape;99;p14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13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0" name="Google Shape;100;p14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12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1" name="Google Shape;101;p14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9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2" name="Google Shape;102;p14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11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340" y="239494"/>
            <a:ext cx="6987599" cy="102275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5"/>
          <p:cNvSpPr txBox="1"/>
          <p:nvPr/>
        </p:nvSpPr>
        <p:spPr>
          <a:xfrm>
            <a:off x="1809824" y="330650"/>
            <a:ext cx="3945900" cy="800400"/>
          </a:xfrm>
          <a:prstGeom prst="rect">
            <a:avLst/>
          </a:prstGeom>
          <a:noFill/>
          <a:ln>
            <a:noFill/>
          </a:ln>
          <a:effectLst>
            <a:outerShdw blurRad="214313" rotWithShape="0" algn="bl" dir="1800000" dist="28575">
              <a:srgbClr val="18B2E9"/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POLITICS</a:t>
            </a:r>
            <a:endParaRPr b="1" sz="52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110" name="Google Shape;110;p15"/>
          <p:cNvGrpSpPr/>
          <p:nvPr/>
        </p:nvGrpSpPr>
        <p:grpSpPr>
          <a:xfrm>
            <a:off x="1321278" y="1401518"/>
            <a:ext cx="5142000" cy="1551993"/>
            <a:chOff x="1321278" y="1374304"/>
            <a:chExt cx="5142000" cy="1551993"/>
          </a:xfrm>
        </p:grpSpPr>
        <p:sp>
          <p:nvSpPr>
            <p:cNvPr id="111" name="Google Shape;111;p15"/>
            <p:cNvSpPr txBox="1"/>
            <p:nvPr/>
          </p:nvSpPr>
          <p:spPr>
            <a:xfrm>
              <a:off x="1321278" y="1374304"/>
              <a:ext cx="51420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1.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HOW MANY TOTAL VOTES ARE THERE IN THE ELECTORAL 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COLLEGE?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2" name="Google Shape;112;p15"/>
            <p:cNvSpPr txBox="1"/>
            <p:nvPr/>
          </p:nvSpPr>
          <p:spPr>
            <a:xfrm>
              <a:off x="1681830" y="198523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517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3" name="Google Shape;113;p15"/>
            <p:cNvSpPr txBox="1"/>
            <p:nvPr/>
          </p:nvSpPr>
          <p:spPr>
            <a:xfrm>
              <a:off x="1681830" y="2227125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270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4" name="Google Shape;114;p15"/>
            <p:cNvSpPr txBox="1"/>
            <p:nvPr/>
          </p:nvSpPr>
          <p:spPr>
            <a:xfrm>
              <a:off x="1681830" y="246901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538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5" name="Google Shape;115;p15"/>
            <p:cNvSpPr txBox="1"/>
            <p:nvPr/>
          </p:nvSpPr>
          <p:spPr>
            <a:xfrm>
              <a:off x="1681830" y="271089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298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16" name="Google Shape;116;p15"/>
          <p:cNvGrpSpPr/>
          <p:nvPr/>
        </p:nvGrpSpPr>
        <p:grpSpPr>
          <a:xfrm>
            <a:off x="1321278" y="3156149"/>
            <a:ext cx="4931100" cy="1545189"/>
            <a:chOff x="1321278" y="1401518"/>
            <a:chExt cx="4931100" cy="1545189"/>
          </a:xfrm>
        </p:grpSpPr>
        <p:sp>
          <p:nvSpPr>
            <p:cNvPr id="117" name="Google Shape;117;p15"/>
            <p:cNvSpPr txBox="1"/>
            <p:nvPr/>
          </p:nvSpPr>
          <p:spPr>
            <a:xfrm>
              <a:off x="1321278" y="1401518"/>
              <a:ext cx="49311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2.</a:t>
              </a: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CALENDAR DATE IS DESIGNATED FOR THE POTUS 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INAUGURATION?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8" name="Google Shape;118;p15"/>
            <p:cNvSpPr txBox="1"/>
            <p:nvPr/>
          </p:nvSpPr>
          <p:spPr>
            <a:xfrm>
              <a:off x="1681830" y="20056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February 1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9" name="Google Shape;119;p15"/>
            <p:cNvSpPr txBox="1"/>
            <p:nvPr/>
          </p:nvSpPr>
          <p:spPr>
            <a:xfrm>
              <a:off x="1681830" y="22475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January 20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0" name="Google Shape;120;p15"/>
            <p:cNvSpPr txBox="1"/>
            <p:nvPr/>
          </p:nvSpPr>
          <p:spPr>
            <a:xfrm>
              <a:off x="1681830" y="24894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January 2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" name="Google Shape;121;p15"/>
            <p:cNvSpPr txBox="1"/>
            <p:nvPr/>
          </p:nvSpPr>
          <p:spPr>
            <a:xfrm>
              <a:off x="1681830" y="27313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January 15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22" name="Google Shape;122;p15"/>
          <p:cNvGrpSpPr/>
          <p:nvPr/>
        </p:nvGrpSpPr>
        <p:grpSpPr>
          <a:xfrm>
            <a:off x="1321278" y="4903977"/>
            <a:ext cx="4931100" cy="1537025"/>
            <a:chOff x="1321278" y="1347089"/>
            <a:chExt cx="4931100" cy="1537025"/>
          </a:xfrm>
        </p:grpSpPr>
        <p:sp>
          <p:nvSpPr>
            <p:cNvPr id="123" name="Google Shape;123;p15"/>
            <p:cNvSpPr txBox="1"/>
            <p:nvPr/>
          </p:nvSpPr>
          <p:spPr>
            <a:xfrm>
              <a:off x="1321278" y="1347089"/>
              <a:ext cx="49311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3.</a:t>
              </a: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JUSTICES ARE THERE ON THE SUPREME 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COURT IN THE USA?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4" name="Google Shape;124;p15"/>
            <p:cNvSpPr txBox="1"/>
            <p:nvPr/>
          </p:nvSpPr>
          <p:spPr>
            <a:xfrm>
              <a:off x="1681830" y="194305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11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5" name="Google Shape;125;p15"/>
            <p:cNvSpPr txBox="1"/>
            <p:nvPr/>
          </p:nvSpPr>
          <p:spPr>
            <a:xfrm>
              <a:off x="1681830" y="2184943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8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6" name="Google Shape;126;p15"/>
            <p:cNvSpPr txBox="1"/>
            <p:nvPr/>
          </p:nvSpPr>
          <p:spPr>
            <a:xfrm>
              <a:off x="1681830" y="242682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7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7" name="Google Shape;127;p15"/>
            <p:cNvSpPr txBox="1"/>
            <p:nvPr/>
          </p:nvSpPr>
          <p:spPr>
            <a:xfrm>
              <a:off x="1681830" y="266871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9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28" name="Google Shape;128;p15"/>
          <p:cNvGrpSpPr/>
          <p:nvPr/>
        </p:nvGrpSpPr>
        <p:grpSpPr>
          <a:xfrm>
            <a:off x="1321278" y="6643641"/>
            <a:ext cx="4931100" cy="1281217"/>
            <a:chOff x="1321278" y="1387911"/>
            <a:chExt cx="4931100" cy="1281217"/>
          </a:xfrm>
        </p:grpSpPr>
        <p:sp>
          <p:nvSpPr>
            <p:cNvPr id="129" name="Google Shape;129;p15"/>
            <p:cNvSpPr txBox="1"/>
            <p:nvPr/>
          </p:nvSpPr>
          <p:spPr>
            <a:xfrm>
              <a:off x="1321278" y="1387911"/>
              <a:ext cx="49311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4.</a:t>
              </a: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IS THE TECHNICAL DEFINITION FOR A RECESSION?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0" name="Google Shape;130;p15"/>
            <p:cNvSpPr txBox="1"/>
            <p:nvPr/>
          </p:nvSpPr>
          <p:spPr>
            <a:xfrm>
              <a:off x="1681821" y="1728053"/>
              <a:ext cx="32916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25% drop in consumer confidence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1" name="Google Shape;131;p15"/>
            <p:cNvSpPr txBox="1"/>
            <p:nvPr/>
          </p:nvSpPr>
          <p:spPr>
            <a:xfrm>
              <a:off x="1681821" y="1969953"/>
              <a:ext cx="32916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Negative growth for 1 entire year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2" name="Google Shape;132;p15"/>
            <p:cNvSpPr txBox="1"/>
            <p:nvPr/>
          </p:nvSpPr>
          <p:spPr>
            <a:xfrm>
              <a:off x="1681821" y="2211828"/>
              <a:ext cx="32916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40% Drop in stock market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3" name="Google Shape;133;p15"/>
            <p:cNvSpPr txBox="1"/>
            <p:nvPr/>
          </p:nvSpPr>
          <p:spPr>
            <a:xfrm>
              <a:off x="1681821" y="2453728"/>
              <a:ext cx="32916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 Consecutive negative quarters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34" name="Google Shape;134;p15"/>
          <p:cNvGrpSpPr/>
          <p:nvPr/>
        </p:nvGrpSpPr>
        <p:grpSpPr>
          <a:xfrm>
            <a:off x="1321278" y="8127496"/>
            <a:ext cx="4931100" cy="1545189"/>
            <a:chOff x="1321278" y="1394714"/>
            <a:chExt cx="4931100" cy="1545189"/>
          </a:xfrm>
        </p:grpSpPr>
        <p:sp>
          <p:nvSpPr>
            <p:cNvPr id="135" name="Google Shape;135;p15"/>
            <p:cNvSpPr txBox="1"/>
            <p:nvPr/>
          </p:nvSpPr>
          <p:spPr>
            <a:xfrm>
              <a:off x="1321278" y="1394714"/>
              <a:ext cx="49311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5.</a:t>
              </a:r>
              <a:r>
                <a:rPr b="1" lang="ru">
                  <a:solidFill>
                    <a:srgbClr val="DB5C9D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ANIMAL IS FAMOUSLY ASSOCIATED WITH THE 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REPUBLICAN PARTY?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6" name="Google Shape;136;p15"/>
            <p:cNvSpPr txBox="1"/>
            <p:nvPr/>
          </p:nvSpPr>
          <p:spPr>
            <a:xfrm>
              <a:off x="1681830" y="199884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Owl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7" name="Google Shape;137;p15"/>
            <p:cNvSpPr txBox="1"/>
            <p:nvPr/>
          </p:nvSpPr>
          <p:spPr>
            <a:xfrm>
              <a:off x="1681830" y="2240732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Eagle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8" name="Google Shape;138;p15"/>
            <p:cNvSpPr txBox="1"/>
            <p:nvPr/>
          </p:nvSpPr>
          <p:spPr>
            <a:xfrm>
              <a:off x="1681830" y="2482618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Elephant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9" name="Google Shape;139;p15"/>
            <p:cNvSpPr txBox="1"/>
            <p:nvPr/>
          </p:nvSpPr>
          <p:spPr>
            <a:xfrm>
              <a:off x="1681830" y="272450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18B2E9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Donkey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6"/>
          <p:cNvSpPr txBox="1"/>
          <p:nvPr/>
        </p:nvSpPr>
        <p:spPr>
          <a:xfrm>
            <a:off x="1809824" y="330650"/>
            <a:ext cx="3945900" cy="800400"/>
          </a:xfrm>
          <a:prstGeom prst="rect">
            <a:avLst/>
          </a:prstGeom>
          <a:noFill/>
          <a:ln>
            <a:noFill/>
          </a:ln>
          <a:effectLst>
            <a:outerShdw blurRad="214313" rotWithShape="0" algn="bl" dir="1800000" dist="28575">
              <a:srgbClr val="F4A864"/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SCIENCE</a:t>
            </a:r>
            <a:endParaRPr b="1" sz="52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146" name="Google Shape;146;p16"/>
          <p:cNvGrpSpPr/>
          <p:nvPr/>
        </p:nvGrpSpPr>
        <p:grpSpPr>
          <a:xfrm>
            <a:off x="1321278" y="1401518"/>
            <a:ext cx="5142000" cy="1267604"/>
            <a:chOff x="1321278" y="1374304"/>
            <a:chExt cx="5142000" cy="1267604"/>
          </a:xfrm>
        </p:grpSpPr>
        <p:sp>
          <p:nvSpPr>
            <p:cNvPr id="147" name="Google Shape;147;p16"/>
            <p:cNvSpPr txBox="1"/>
            <p:nvPr/>
          </p:nvSpPr>
          <p:spPr>
            <a:xfrm>
              <a:off x="1321278" y="1374304"/>
              <a:ext cx="51420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1.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WHAT IS THE RAREST BLOOD TYPE A HUMAN CAN HAVE?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8" name="Google Shape;148;p16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A+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9" name="Google Shape;149;p16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AB Negative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0" name="Google Shape;150;p16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B-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1" name="Google Shape;151;p16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0-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52" name="Google Shape;152;p16"/>
          <p:cNvGrpSpPr/>
          <p:nvPr/>
        </p:nvGrpSpPr>
        <p:grpSpPr>
          <a:xfrm>
            <a:off x="1321278" y="3121127"/>
            <a:ext cx="5142000" cy="1267604"/>
            <a:chOff x="1321278" y="1374304"/>
            <a:chExt cx="5142000" cy="1267604"/>
          </a:xfrm>
        </p:grpSpPr>
        <p:sp>
          <p:nvSpPr>
            <p:cNvPr id="153" name="Google Shape;153;p16"/>
            <p:cNvSpPr txBox="1"/>
            <p:nvPr/>
          </p:nvSpPr>
          <p:spPr>
            <a:xfrm>
              <a:off x="1321278" y="1374304"/>
              <a:ext cx="51420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2.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WHAT IS CONSIDERED THE SMALLEST UNIT OF MATTER?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4" name="Google Shape;154;p16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Atom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5" name="Google Shape;155;p16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Air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6" name="Google Shape;156;p16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Molecule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7" name="Google Shape;157;p16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Cell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58" name="Google Shape;158;p16"/>
          <p:cNvGrpSpPr/>
          <p:nvPr/>
        </p:nvGrpSpPr>
        <p:grpSpPr>
          <a:xfrm>
            <a:off x="1321278" y="4840736"/>
            <a:ext cx="5142000" cy="1267604"/>
            <a:chOff x="1321278" y="1374304"/>
            <a:chExt cx="5142000" cy="1267604"/>
          </a:xfrm>
        </p:grpSpPr>
        <p:sp>
          <p:nvSpPr>
            <p:cNvPr id="159" name="Google Shape;159;p16"/>
            <p:cNvSpPr txBox="1"/>
            <p:nvPr/>
          </p:nvSpPr>
          <p:spPr>
            <a:xfrm>
              <a:off x="1321278" y="1374304"/>
              <a:ext cx="51420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3.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WHAT IS THE LARGEST PLANET IN THE SOLAR SYSTEM?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0" name="Google Shape;160;p16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Earth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1" name="Google Shape;161;p16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Neptune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2" name="Google Shape;162;p16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Mars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3" name="Google Shape;163;p16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Jupiter 	   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64" name="Google Shape;164;p16"/>
          <p:cNvGrpSpPr/>
          <p:nvPr/>
        </p:nvGrpSpPr>
        <p:grpSpPr>
          <a:xfrm>
            <a:off x="1321278" y="6560345"/>
            <a:ext cx="5142000" cy="1267604"/>
            <a:chOff x="1321278" y="1374304"/>
            <a:chExt cx="5142000" cy="1267604"/>
          </a:xfrm>
        </p:grpSpPr>
        <p:sp>
          <p:nvSpPr>
            <p:cNvPr id="165" name="Google Shape;165;p16"/>
            <p:cNvSpPr txBox="1"/>
            <p:nvPr/>
          </p:nvSpPr>
          <p:spPr>
            <a:xfrm>
              <a:off x="1321278" y="1374304"/>
              <a:ext cx="51420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4.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A SINGLE PIECE OF DNA IS CONSIDERED WHAT?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6" name="Google Shape;166;p16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Chain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7" name="Google Shape;167;p16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Ion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8" name="Google Shape;168;p16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Fragment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9" name="Google Shape;169;p16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Chromosome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70" name="Google Shape;170;p16"/>
          <p:cNvGrpSpPr/>
          <p:nvPr/>
        </p:nvGrpSpPr>
        <p:grpSpPr>
          <a:xfrm>
            <a:off x="1321278" y="8279954"/>
            <a:ext cx="5142000" cy="1267604"/>
            <a:chOff x="1321278" y="1374304"/>
            <a:chExt cx="5142000" cy="1267604"/>
          </a:xfrm>
        </p:grpSpPr>
        <p:sp>
          <p:nvSpPr>
            <p:cNvPr id="171" name="Google Shape;171;p16"/>
            <p:cNvSpPr txBox="1"/>
            <p:nvPr/>
          </p:nvSpPr>
          <p:spPr>
            <a:xfrm>
              <a:off x="1321278" y="1374304"/>
              <a:ext cx="51420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ELEMENTS ARE ON THE PERIODIC TABLE?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2" name="Google Shape;172;p16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118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3" name="Google Shape;173;p16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96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4" name="Google Shape;174;p16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138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5" name="Google Shape;175;p16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F9B233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120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176" name="Google Shape;17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6200" y="232199"/>
            <a:ext cx="6987599" cy="10227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6200" y="232199"/>
            <a:ext cx="6987599" cy="10227601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7"/>
          <p:cNvSpPr txBox="1"/>
          <p:nvPr/>
        </p:nvSpPr>
        <p:spPr>
          <a:xfrm>
            <a:off x="1047725" y="330650"/>
            <a:ext cx="5470200" cy="800400"/>
          </a:xfrm>
          <a:prstGeom prst="rect">
            <a:avLst/>
          </a:prstGeom>
          <a:noFill/>
          <a:ln>
            <a:noFill/>
          </a:ln>
          <a:effectLst>
            <a:outerShdw blurRad="400050" rotWithShape="0" algn="bl" dir="1800000" dist="28575">
              <a:srgbClr val="EE778D"/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TV &amp; MOVIES</a:t>
            </a:r>
            <a:endParaRPr b="1" sz="52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184" name="Google Shape;184;p17"/>
          <p:cNvGrpSpPr/>
          <p:nvPr/>
        </p:nvGrpSpPr>
        <p:grpSpPr>
          <a:xfrm>
            <a:off x="1321275" y="1401525"/>
            <a:ext cx="5604900" cy="1586004"/>
            <a:chOff x="1321275" y="1374311"/>
            <a:chExt cx="5604900" cy="1586004"/>
          </a:xfrm>
        </p:grpSpPr>
        <p:sp>
          <p:nvSpPr>
            <p:cNvPr id="185" name="Google Shape;185;p17"/>
            <p:cNvSpPr txBox="1"/>
            <p:nvPr/>
          </p:nvSpPr>
          <p:spPr>
            <a:xfrm>
              <a:off x="1321275" y="1374311"/>
              <a:ext cx="56049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1.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YEARS SPANNED BETWEEN THE FIRST &amp; SECOND 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TOP GUN MOVIE?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6" name="Google Shape;186;p17"/>
            <p:cNvSpPr txBox="1"/>
            <p:nvPr/>
          </p:nvSpPr>
          <p:spPr>
            <a:xfrm>
              <a:off x="1681830" y="201925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36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7" name="Google Shape;187;p17"/>
            <p:cNvSpPr txBox="1"/>
            <p:nvPr/>
          </p:nvSpPr>
          <p:spPr>
            <a:xfrm>
              <a:off x="1681830" y="2261143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27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8" name="Google Shape;188;p17"/>
            <p:cNvSpPr txBox="1"/>
            <p:nvPr/>
          </p:nvSpPr>
          <p:spPr>
            <a:xfrm>
              <a:off x="1681830" y="250302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18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9" name="Google Shape;189;p17"/>
            <p:cNvSpPr txBox="1"/>
            <p:nvPr/>
          </p:nvSpPr>
          <p:spPr>
            <a:xfrm>
              <a:off x="1681830" y="274491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51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0" name="Google Shape;190;p17"/>
          <p:cNvGrpSpPr/>
          <p:nvPr/>
        </p:nvGrpSpPr>
        <p:grpSpPr>
          <a:xfrm>
            <a:off x="1321275" y="3227945"/>
            <a:ext cx="5604900" cy="1301614"/>
            <a:chOff x="1321275" y="1374311"/>
            <a:chExt cx="5604900" cy="1301614"/>
          </a:xfrm>
        </p:grpSpPr>
        <p:sp>
          <p:nvSpPr>
            <p:cNvPr id="191" name="Google Shape;191;p17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THE NETFLIX SHOW, OZARK, SETS IN WHAT STATE?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2" name="Google Shape;192;p17"/>
            <p:cNvSpPr txBox="1"/>
            <p:nvPr/>
          </p:nvSpPr>
          <p:spPr>
            <a:xfrm>
              <a:off x="1681830" y="1734868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Vermont	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3" name="Google Shape;193;p17"/>
            <p:cNvSpPr txBox="1"/>
            <p:nvPr/>
          </p:nvSpPr>
          <p:spPr>
            <a:xfrm>
              <a:off x="1681830" y="197675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Montana  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4" name="Google Shape;194;p17"/>
            <p:cNvSpPr txBox="1"/>
            <p:nvPr/>
          </p:nvSpPr>
          <p:spPr>
            <a:xfrm>
              <a:off x="1681830" y="221863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Missouri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5" name="Google Shape;195;p17"/>
            <p:cNvSpPr txBox="1"/>
            <p:nvPr/>
          </p:nvSpPr>
          <p:spPr>
            <a:xfrm>
              <a:off x="1681830" y="2460525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Colorado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6" name="Google Shape;196;p17"/>
          <p:cNvGrpSpPr/>
          <p:nvPr/>
        </p:nvGrpSpPr>
        <p:grpSpPr>
          <a:xfrm>
            <a:off x="1321275" y="4769975"/>
            <a:ext cx="5604900" cy="1301614"/>
            <a:chOff x="1321275" y="1374311"/>
            <a:chExt cx="5604900" cy="1301614"/>
          </a:xfrm>
        </p:grpSpPr>
        <p:sp>
          <p:nvSpPr>
            <p:cNvPr id="197" name="Google Shape;197;p17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THE FAMOUS TV SHOW, THE OFFICE, IS SET IN WHICH STATE?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8" name="Google Shape;198;p17"/>
            <p:cNvSpPr txBox="1"/>
            <p:nvPr/>
          </p:nvSpPr>
          <p:spPr>
            <a:xfrm>
              <a:off x="1681830" y="1734868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New York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9" name="Google Shape;199;p17"/>
            <p:cNvSpPr txBox="1"/>
            <p:nvPr/>
          </p:nvSpPr>
          <p:spPr>
            <a:xfrm>
              <a:off x="1681830" y="197675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Pennsylvania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00" name="Google Shape;200;p17"/>
            <p:cNvSpPr txBox="1"/>
            <p:nvPr/>
          </p:nvSpPr>
          <p:spPr>
            <a:xfrm>
              <a:off x="1681830" y="221863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Virginia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01" name="Google Shape;201;p17"/>
            <p:cNvSpPr txBox="1"/>
            <p:nvPr/>
          </p:nvSpPr>
          <p:spPr>
            <a:xfrm>
              <a:off x="1681830" y="2460525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North Carolina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2" name="Google Shape;202;p17"/>
          <p:cNvGrpSpPr/>
          <p:nvPr/>
        </p:nvGrpSpPr>
        <p:grpSpPr>
          <a:xfrm>
            <a:off x="1321275" y="6312005"/>
            <a:ext cx="5604900" cy="1592807"/>
            <a:chOff x="1321275" y="1374311"/>
            <a:chExt cx="5604900" cy="1592807"/>
          </a:xfrm>
        </p:grpSpPr>
        <p:sp>
          <p:nvSpPr>
            <p:cNvPr id="203" name="Google Shape;203;p17"/>
            <p:cNvSpPr txBox="1"/>
            <p:nvPr/>
          </p:nvSpPr>
          <p:spPr>
            <a:xfrm>
              <a:off x="1321275" y="1374311"/>
              <a:ext cx="56049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WHO PLAYS RAYMOND REDDINGTON IN THE TV SERIES,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BLACKLIST?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04" name="Google Shape;204;p17"/>
            <p:cNvSpPr txBox="1"/>
            <p:nvPr/>
          </p:nvSpPr>
          <p:spPr>
            <a:xfrm>
              <a:off x="1681830" y="202606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Tom Cruise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05" name="Google Shape;205;p17"/>
            <p:cNvSpPr txBox="1"/>
            <p:nvPr/>
          </p:nvSpPr>
          <p:spPr>
            <a:xfrm>
              <a:off x="1681830" y="226794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Jason Bateman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06" name="Google Shape;206;p17"/>
            <p:cNvSpPr txBox="1"/>
            <p:nvPr/>
          </p:nvSpPr>
          <p:spPr>
            <a:xfrm>
              <a:off x="1681830" y="2509832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James Spader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07" name="Google Shape;207;p17"/>
            <p:cNvSpPr txBox="1"/>
            <p:nvPr/>
          </p:nvSpPr>
          <p:spPr>
            <a:xfrm>
              <a:off x="1681830" y="2751718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Kiefer Sutherland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8" name="Google Shape;208;p17"/>
          <p:cNvGrpSpPr/>
          <p:nvPr/>
        </p:nvGrpSpPr>
        <p:grpSpPr>
          <a:xfrm>
            <a:off x="1321275" y="8145229"/>
            <a:ext cx="5604900" cy="1316582"/>
            <a:chOff x="1321275" y="1374311"/>
            <a:chExt cx="5604900" cy="1316582"/>
          </a:xfrm>
        </p:grpSpPr>
        <p:sp>
          <p:nvSpPr>
            <p:cNvPr id="209" name="Google Shape;209;p17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WHO SLAPPED CHRIS ROCK AT THE 2022 OSCARS?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10" name="Google Shape;210;p17"/>
            <p:cNvSpPr txBox="1"/>
            <p:nvPr/>
          </p:nvSpPr>
          <p:spPr>
            <a:xfrm>
              <a:off x="1681830" y="17498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Mario Lopez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11" name="Google Shape;211;p17"/>
            <p:cNvSpPr txBox="1"/>
            <p:nvPr/>
          </p:nvSpPr>
          <p:spPr>
            <a:xfrm>
              <a:off x="1681830" y="19917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Jay-Z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12" name="Google Shape;212;p17"/>
            <p:cNvSpPr txBox="1"/>
            <p:nvPr/>
          </p:nvSpPr>
          <p:spPr>
            <a:xfrm>
              <a:off x="1681830" y="22336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Will Smith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13" name="Google Shape;213;p17"/>
            <p:cNvSpPr txBox="1"/>
            <p:nvPr/>
          </p:nvSpPr>
          <p:spPr>
            <a:xfrm>
              <a:off x="1681830" y="2475493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EE778D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Will Ferrell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6200" y="232199"/>
            <a:ext cx="6987599" cy="10227601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8"/>
          <p:cNvSpPr txBox="1"/>
          <p:nvPr/>
        </p:nvSpPr>
        <p:spPr>
          <a:xfrm>
            <a:off x="1047725" y="330650"/>
            <a:ext cx="5470200" cy="800400"/>
          </a:xfrm>
          <a:prstGeom prst="rect">
            <a:avLst/>
          </a:prstGeom>
          <a:noFill/>
          <a:ln>
            <a:noFill/>
          </a:ln>
          <a:effectLst>
            <a:outerShdw blurRad="400050" rotWithShape="0" algn="bl" dir="1800000" dist="28575">
              <a:srgbClr val="B4CD30"/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GEOGRAPHY</a:t>
            </a:r>
            <a:endParaRPr b="1" sz="52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221" name="Google Shape;221;p18"/>
          <p:cNvGrpSpPr/>
          <p:nvPr/>
        </p:nvGrpSpPr>
        <p:grpSpPr>
          <a:xfrm>
            <a:off x="1321275" y="1401525"/>
            <a:ext cx="5604900" cy="1267596"/>
            <a:chOff x="1321275" y="1374311"/>
            <a:chExt cx="5604900" cy="1267596"/>
          </a:xfrm>
        </p:grpSpPr>
        <p:sp>
          <p:nvSpPr>
            <p:cNvPr id="222" name="Google Shape;222;p18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1.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LONG IS THE GREAT WALL OF CHINA IN MILES?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23" name="Google Shape;223;p18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500 Miles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24" name="Google Shape;224;p18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1.000 Miles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25" name="Google Shape;225;p18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7.000 Miles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26" name="Google Shape;226;p18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13.000 Miles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27" name="Google Shape;227;p18"/>
          <p:cNvGrpSpPr/>
          <p:nvPr/>
        </p:nvGrpSpPr>
        <p:grpSpPr>
          <a:xfrm>
            <a:off x="1321275" y="2969400"/>
            <a:ext cx="5604900" cy="1586004"/>
            <a:chOff x="1321275" y="1360704"/>
            <a:chExt cx="5604900" cy="1586004"/>
          </a:xfrm>
        </p:grpSpPr>
        <p:sp>
          <p:nvSpPr>
            <p:cNvPr id="228" name="Google Shape;228;p18"/>
            <p:cNvSpPr txBox="1"/>
            <p:nvPr/>
          </p:nvSpPr>
          <p:spPr>
            <a:xfrm>
              <a:off x="1321275" y="1360704"/>
              <a:ext cx="56049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IS THE LEAST POPULATED STATE IN THE 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UNITED STATES?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29" name="Google Shape;229;p18"/>
            <p:cNvSpPr txBox="1"/>
            <p:nvPr/>
          </p:nvSpPr>
          <p:spPr>
            <a:xfrm>
              <a:off x="1681830" y="20056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Delaware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0" name="Google Shape;230;p18"/>
            <p:cNvSpPr txBox="1"/>
            <p:nvPr/>
          </p:nvSpPr>
          <p:spPr>
            <a:xfrm>
              <a:off x="1681830" y="22475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Hawaii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1" name="Google Shape;231;p18"/>
            <p:cNvSpPr txBox="1"/>
            <p:nvPr/>
          </p:nvSpPr>
          <p:spPr>
            <a:xfrm>
              <a:off x="1681830" y="24894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Wyoming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2" name="Google Shape;232;p18"/>
            <p:cNvSpPr txBox="1"/>
            <p:nvPr/>
          </p:nvSpPr>
          <p:spPr>
            <a:xfrm>
              <a:off x="1681830" y="27313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Rhode Island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33" name="Google Shape;233;p18"/>
          <p:cNvGrpSpPr/>
          <p:nvPr/>
        </p:nvGrpSpPr>
        <p:grpSpPr>
          <a:xfrm>
            <a:off x="1321275" y="4855682"/>
            <a:ext cx="5604900" cy="1267596"/>
            <a:chOff x="1321275" y="1374311"/>
            <a:chExt cx="5604900" cy="1267596"/>
          </a:xfrm>
        </p:grpSpPr>
        <p:sp>
          <p:nvSpPr>
            <p:cNvPr id="234" name="Google Shape;234;p18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IS THE LARGEST CONTINENT IN THE WORLD?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5" name="Google Shape;235;p18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South America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6" name="Google Shape;236;p18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Asia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7" name="Google Shape;237;p18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Africa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8" name="Google Shape;238;p18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North America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39" name="Google Shape;239;p18"/>
          <p:cNvGrpSpPr/>
          <p:nvPr/>
        </p:nvGrpSpPr>
        <p:grpSpPr>
          <a:xfrm>
            <a:off x="1321275" y="6423557"/>
            <a:ext cx="5604900" cy="1572396"/>
            <a:chOff x="1321275" y="1374311"/>
            <a:chExt cx="5604900" cy="1572396"/>
          </a:xfrm>
        </p:grpSpPr>
        <p:sp>
          <p:nvSpPr>
            <p:cNvPr id="240" name="Google Shape;240;p18"/>
            <p:cNvSpPr txBox="1"/>
            <p:nvPr/>
          </p:nvSpPr>
          <p:spPr>
            <a:xfrm>
              <a:off x="1321275" y="1374311"/>
              <a:ext cx="56049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WHICH OF THE FOLLOWING CITIES IS LOCATED ON 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TWO CONTINENTS?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1" name="Google Shape;241;p18"/>
            <p:cNvSpPr txBox="1"/>
            <p:nvPr/>
          </p:nvSpPr>
          <p:spPr>
            <a:xfrm>
              <a:off x="1681830" y="20056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Rome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2" name="Google Shape;242;p18"/>
            <p:cNvSpPr txBox="1"/>
            <p:nvPr/>
          </p:nvSpPr>
          <p:spPr>
            <a:xfrm>
              <a:off x="1681830" y="22475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Cairo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3" name="Google Shape;243;p18"/>
            <p:cNvSpPr txBox="1"/>
            <p:nvPr/>
          </p:nvSpPr>
          <p:spPr>
            <a:xfrm>
              <a:off x="1681830" y="24894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Rio De Janeiro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4" name="Google Shape;244;p18"/>
            <p:cNvSpPr txBox="1"/>
            <p:nvPr/>
          </p:nvSpPr>
          <p:spPr>
            <a:xfrm>
              <a:off x="1681830" y="27313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Istanbul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45" name="Google Shape;245;p18"/>
          <p:cNvGrpSpPr/>
          <p:nvPr/>
        </p:nvGrpSpPr>
        <p:grpSpPr>
          <a:xfrm>
            <a:off x="1321275" y="8296232"/>
            <a:ext cx="5604900" cy="1309779"/>
            <a:chOff x="1321275" y="1374311"/>
            <a:chExt cx="5604900" cy="1309779"/>
          </a:xfrm>
        </p:grpSpPr>
        <p:sp>
          <p:nvSpPr>
            <p:cNvPr id="246" name="Google Shape;246;p18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WHICH STATE IS THE FLATTEST IN THE NATION?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7" name="Google Shape;247;p18"/>
            <p:cNvSpPr txBox="1"/>
            <p:nvPr/>
          </p:nvSpPr>
          <p:spPr>
            <a:xfrm>
              <a:off x="1681830" y="1743032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Arkansas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8" name="Google Shape;248;p18"/>
            <p:cNvSpPr txBox="1"/>
            <p:nvPr/>
          </p:nvSpPr>
          <p:spPr>
            <a:xfrm>
              <a:off x="1681830" y="1984918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Texas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9" name="Google Shape;249;p18"/>
            <p:cNvSpPr txBox="1"/>
            <p:nvPr/>
          </p:nvSpPr>
          <p:spPr>
            <a:xfrm>
              <a:off x="1681830" y="222680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Kansas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0" name="Google Shape;250;p18"/>
            <p:cNvSpPr txBox="1"/>
            <p:nvPr/>
          </p:nvSpPr>
          <p:spPr>
            <a:xfrm>
              <a:off x="1681830" y="246868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9DB73C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Florida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6200" y="232199"/>
            <a:ext cx="6987599" cy="10227601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9"/>
          <p:cNvSpPr txBox="1"/>
          <p:nvPr/>
        </p:nvSpPr>
        <p:spPr>
          <a:xfrm>
            <a:off x="1047725" y="483050"/>
            <a:ext cx="5470200" cy="492600"/>
          </a:xfrm>
          <a:prstGeom prst="rect">
            <a:avLst/>
          </a:prstGeom>
          <a:noFill/>
          <a:ln>
            <a:noFill/>
          </a:ln>
          <a:effectLst>
            <a:outerShdw blurRad="400050" rotWithShape="0" algn="bl" dir="1800000" dist="28575">
              <a:srgbClr val="52B68A"/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2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FOOD &amp; BEVERAGES</a:t>
            </a:r>
            <a:endParaRPr b="1" sz="32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258" name="Google Shape;258;p19"/>
          <p:cNvGrpSpPr/>
          <p:nvPr/>
        </p:nvGrpSpPr>
        <p:grpSpPr>
          <a:xfrm>
            <a:off x="1321275" y="1415132"/>
            <a:ext cx="5604900" cy="1572396"/>
            <a:chOff x="1321275" y="1374311"/>
            <a:chExt cx="5604900" cy="1572396"/>
          </a:xfrm>
        </p:grpSpPr>
        <p:sp>
          <p:nvSpPr>
            <p:cNvPr id="259" name="Google Shape;259;p19"/>
            <p:cNvSpPr txBox="1"/>
            <p:nvPr/>
          </p:nvSpPr>
          <p:spPr>
            <a:xfrm>
              <a:off x="1321275" y="1374311"/>
              <a:ext cx="56049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1.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PERCENTAGE OF PEANUTS IS IN A STANDARD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PEANUT BUTTER JAR?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0" name="Google Shape;260;p19"/>
            <p:cNvSpPr txBox="1"/>
            <p:nvPr/>
          </p:nvSpPr>
          <p:spPr>
            <a:xfrm>
              <a:off x="1681830" y="20056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42%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1" name="Google Shape;261;p19"/>
            <p:cNvSpPr txBox="1"/>
            <p:nvPr/>
          </p:nvSpPr>
          <p:spPr>
            <a:xfrm>
              <a:off x="1681830" y="22475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65%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2" name="Google Shape;262;p19"/>
            <p:cNvSpPr txBox="1"/>
            <p:nvPr/>
          </p:nvSpPr>
          <p:spPr>
            <a:xfrm>
              <a:off x="1681830" y="24894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87%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3" name="Google Shape;263;p19"/>
            <p:cNvSpPr txBox="1"/>
            <p:nvPr/>
          </p:nvSpPr>
          <p:spPr>
            <a:xfrm>
              <a:off x="1681830" y="27313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90%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64" name="Google Shape;264;p19"/>
          <p:cNvGrpSpPr/>
          <p:nvPr/>
        </p:nvGrpSpPr>
        <p:grpSpPr>
          <a:xfrm>
            <a:off x="1321275" y="3289174"/>
            <a:ext cx="5604900" cy="1572396"/>
            <a:chOff x="1321275" y="1374311"/>
            <a:chExt cx="5604900" cy="1572396"/>
          </a:xfrm>
        </p:grpSpPr>
        <p:sp>
          <p:nvSpPr>
            <p:cNvPr id="265" name="Google Shape;265;p19"/>
            <p:cNvSpPr txBox="1"/>
            <p:nvPr/>
          </p:nvSpPr>
          <p:spPr>
            <a:xfrm>
              <a:off x="1321275" y="1374311"/>
              <a:ext cx="56049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IN WHICH STATE WAS THE FAST FOOD RESTAURANT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CHICK-FIL-A FOUNDED?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6" name="Google Shape;266;p19"/>
            <p:cNvSpPr txBox="1"/>
            <p:nvPr/>
          </p:nvSpPr>
          <p:spPr>
            <a:xfrm>
              <a:off x="1681830" y="20056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Texas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7" name="Google Shape;267;p19"/>
            <p:cNvSpPr txBox="1"/>
            <p:nvPr/>
          </p:nvSpPr>
          <p:spPr>
            <a:xfrm>
              <a:off x="1681830" y="22475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Louisiana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8" name="Google Shape;268;p19"/>
            <p:cNvSpPr txBox="1"/>
            <p:nvPr/>
          </p:nvSpPr>
          <p:spPr>
            <a:xfrm>
              <a:off x="1681830" y="24894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Georgia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9" name="Google Shape;269;p19"/>
            <p:cNvSpPr txBox="1"/>
            <p:nvPr/>
          </p:nvSpPr>
          <p:spPr>
            <a:xfrm>
              <a:off x="1681830" y="27313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Alabama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70" name="Google Shape;270;p19"/>
          <p:cNvGrpSpPr/>
          <p:nvPr/>
        </p:nvGrpSpPr>
        <p:grpSpPr>
          <a:xfrm>
            <a:off x="1321275" y="5163216"/>
            <a:ext cx="5604900" cy="1281204"/>
            <a:chOff x="1321275" y="1374311"/>
            <a:chExt cx="5604900" cy="1281204"/>
          </a:xfrm>
        </p:grpSpPr>
        <p:sp>
          <p:nvSpPr>
            <p:cNvPr id="271" name="Google Shape;271;p19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PATTIES ARE IN A MCDONALD’S BIG MAC?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2" name="Google Shape;272;p19"/>
            <p:cNvSpPr txBox="1"/>
            <p:nvPr/>
          </p:nvSpPr>
          <p:spPr>
            <a:xfrm>
              <a:off x="1681830" y="171445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3" name="Google Shape;273;p19"/>
            <p:cNvSpPr txBox="1"/>
            <p:nvPr/>
          </p:nvSpPr>
          <p:spPr>
            <a:xfrm>
              <a:off x="1681830" y="1956343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4" name="Google Shape;274;p19"/>
            <p:cNvSpPr txBox="1"/>
            <p:nvPr/>
          </p:nvSpPr>
          <p:spPr>
            <a:xfrm>
              <a:off x="1681830" y="219822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5" name="Google Shape;275;p19"/>
            <p:cNvSpPr txBox="1"/>
            <p:nvPr/>
          </p:nvSpPr>
          <p:spPr>
            <a:xfrm>
              <a:off x="1681830" y="244011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76" name="Google Shape;276;p19"/>
          <p:cNvGrpSpPr/>
          <p:nvPr/>
        </p:nvGrpSpPr>
        <p:grpSpPr>
          <a:xfrm>
            <a:off x="1321275" y="6746065"/>
            <a:ext cx="5604900" cy="1343796"/>
            <a:chOff x="1321275" y="1374311"/>
            <a:chExt cx="5604900" cy="1343796"/>
          </a:xfrm>
        </p:grpSpPr>
        <p:sp>
          <p:nvSpPr>
            <p:cNvPr id="277" name="Google Shape;277;p19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WHICH POPULAR CEREAL HAS A TIGER AS THEIR MASCOT?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8" name="Google Shape;278;p19"/>
            <p:cNvSpPr txBox="1"/>
            <p:nvPr/>
          </p:nvSpPr>
          <p:spPr>
            <a:xfrm>
              <a:off x="1681830" y="17770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Lucky Charms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9" name="Google Shape;279;p19"/>
            <p:cNvSpPr txBox="1"/>
            <p:nvPr/>
          </p:nvSpPr>
          <p:spPr>
            <a:xfrm>
              <a:off x="1681830" y="20189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Cheerios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0" name="Google Shape;280;p19"/>
            <p:cNvSpPr txBox="1"/>
            <p:nvPr/>
          </p:nvSpPr>
          <p:spPr>
            <a:xfrm>
              <a:off x="1681830" y="22608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Apple Jacks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1" name="Google Shape;281;p19"/>
            <p:cNvSpPr txBox="1"/>
            <p:nvPr/>
          </p:nvSpPr>
          <p:spPr>
            <a:xfrm>
              <a:off x="1681830" y="25027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Frosted Flakes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82" name="Google Shape;282;p19"/>
          <p:cNvGrpSpPr/>
          <p:nvPr/>
        </p:nvGrpSpPr>
        <p:grpSpPr>
          <a:xfrm>
            <a:off x="1321275" y="8391507"/>
            <a:ext cx="5604900" cy="1316582"/>
            <a:chOff x="1321275" y="1374311"/>
            <a:chExt cx="5604900" cy="1316582"/>
          </a:xfrm>
        </p:grpSpPr>
        <p:sp>
          <p:nvSpPr>
            <p:cNvPr id="283" name="Google Shape;283;p19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WHICH BREWERY IS THE OLDEST IN THE UNITED STATES?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4" name="Google Shape;284;p19"/>
            <p:cNvSpPr txBox="1"/>
            <p:nvPr/>
          </p:nvSpPr>
          <p:spPr>
            <a:xfrm>
              <a:off x="1681830" y="17498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Coors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5" name="Google Shape;285;p19"/>
            <p:cNvSpPr txBox="1"/>
            <p:nvPr/>
          </p:nvSpPr>
          <p:spPr>
            <a:xfrm>
              <a:off x="1681830" y="19917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Pabst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6" name="Google Shape;286;p19"/>
            <p:cNvSpPr txBox="1"/>
            <p:nvPr/>
          </p:nvSpPr>
          <p:spPr>
            <a:xfrm>
              <a:off x="1681830" y="22336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Samuel Adams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7" name="Google Shape;287;p19"/>
            <p:cNvSpPr txBox="1"/>
            <p:nvPr/>
          </p:nvSpPr>
          <p:spPr>
            <a:xfrm>
              <a:off x="1681830" y="2475493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52B68A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Yungang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" y="1"/>
            <a:ext cx="7559577" cy="106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20"/>
          <p:cNvSpPr txBox="1"/>
          <p:nvPr/>
        </p:nvSpPr>
        <p:spPr>
          <a:xfrm>
            <a:off x="1047725" y="337454"/>
            <a:ext cx="5470200" cy="800400"/>
          </a:xfrm>
          <a:prstGeom prst="rect">
            <a:avLst/>
          </a:prstGeom>
          <a:noFill/>
          <a:ln>
            <a:noFill/>
          </a:ln>
          <a:effectLst>
            <a:outerShdw blurRad="400050" rotWithShape="0" algn="bl" dir="1800000" dist="28575">
              <a:srgbClr val="C94B76"/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ANIMALS</a:t>
            </a:r>
            <a:endParaRPr b="1" sz="52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294" name="Google Shape;294;p20"/>
          <p:cNvGrpSpPr/>
          <p:nvPr/>
        </p:nvGrpSpPr>
        <p:grpSpPr>
          <a:xfrm>
            <a:off x="1321275" y="1401525"/>
            <a:ext cx="5604900" cy="1267596"/>
            <a:chOff x="1321275" y="1374311"/>
            <a:chExt cx="5604900" cy="1267596"/>
          </a:xfrm>
        </p:grpSpPr>
        <p:sp>
          <p:nvSpPr>
            <p:cNvPr id="295" name="Google Shape;295;p20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1.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HOW MANY HEARTS DOES AN OCTOPUS HAVE?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6" name="Google Shape;296;p20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0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7" name="Google Shape;297;p20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8" name="Google Shape;298;p20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9" name="Google Shape;299;p20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00" name="Google Shape;300;p20"/>
          <p:cNvGrpSpPr/>
          <p:nvPr/>
        </p:nvGrpSpPr>
        <p:grpSpPr>
          <a:xfrm>
            <a:off x="1321275" y="3050714"/>
            <a:ext cx="5604900" cy="1267596"/>
            <a:chOff x="1321275" y="1374311"/>
            <a:chExt cx="5604900" cy="1267596"/>
          </a:xfrm>
        </p:grpSpPr>
        <p:sp>
          <p:nvSpPr>
            <p:cNvPr id="301" name="Google Shape;301;p20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MAMMAL IS THE SLOWEST IN THE WORLD?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2" name="Google Shape;302;p20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Panda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3" name="Google Shape;303;p20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Sloth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4" name="Google Shape;304;p20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Koala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5" name="Google Shape;305;p20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Walrus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06" name="Google Shape;306;p20"/>
          <p:cNvGrpSpPr/>
          <p:nvPr/>
        </p:nvGrpSpPr>
        <p:grpSpPr>
          <a:xfrm>
            <a:off x="1321275" y="4699904"/>
            <a:ext cx="5604900" cy="1267596"/>
            <a:chOff x="1321275" y="1374311"/>
            <a:chExt cx="5604900" cy="1267596"/>
          </a:xfrm>
        </p:grpSpPr>
        <p:sp>
          <p:nvSpPr>
            <p:cNvPr id="307" name="Google Shape;307;p20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IS THE PLURAL FORM OF THE ANIMAL MOOSE?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8" name="Google Shape;308;p20"/>
            <p:cNvSpPr txBox="1"/>
            <p:nvPr/>
          </p:nvSpPr>
          <p:spPr>
            <a:xfrm>
              <a:off x="1681830" y="17008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Moose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9" name="Google Shape;309;p20"/>
            <p:cNvSpPr txBox="1"/>
            <p:nvPr/>
          </p:nvSpPr>
          <p:spPr>
            <a:xfrm>
              <a:off x="1681830" y="19427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Meese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0" name="Google Shape;310;p20"/>
            <p:cNvSpPr txBox="1"/>
            <p:nvPr/>
          </p:nvSpPr>
          <p:spPr>
            <a:xfrm>
              <a:off x="1681830" y="21846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Mooses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1" name="Google Shape;311;p20"/>
            <p:cNvSpPr txBox="1"/>
            <p:nvPr/>
          </p:nvSpPr>
          <p:spPr>
            <a:xfrm>
              <a:off x="1681830" y="24265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Moosets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12" name="Google Shape;312;p20"/>
          <p:cNvGrpSpPr/>
          <p:nvPr/>
        </p:nvGrpSpPr>
        <p:grpSpPr>
          <a:xfrm>
            <a:off x="1321275" y="6349093"/>
            <a:ext cx="5604900" cy="1572396"/>
            <a:chOff x="1321275" y="1374311"/>
            <a:chExt cx="5604900" cy="1572396"/>
          </a:xfrm>
        </p:grpSpPr>
        <p:sp>
          <p:nvSpPr>
            <p:cNvPr id="313" name="Google Shape;313;p20"/>
            <p:cNvSpPr txBox="1"/>
            <p:nvPr/>
          </p:nvSpPr>
          <p:spPr>
            <a:xfrm>
              <a:off x="1321275" y="1374311"/>
              <a:ext cx="5604900" cy="47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WHICH OF THESE ANIMALS HAS THE LONGEST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GESTATIONAL PERIOD?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4" name="Google Shape;314;p20"/>
            <p:cNvSpPr txBox="1"/>
            <p:nvPr/>
          </p:nvSpPr>
          <p:spPr>
            <a:xfrm>
              <a:off x="1681830" y="200565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Deer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5" name="Google Shape;315;p20"/>
            <p:cNvSpPr txBox="1"/>
            <p:nvPr/>
          </p:nvSpPr>
          <p:spPr>
            <a:xfrm>
              <a:off x="1681830" y="224753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Dog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6" name="Google Shape;316;p20"/>
            <p:cNvSpPr txBox="1"/>
            <p:nvPr/>
          </p:nvSpPr>
          <p:spPr>
            <a:xfrm>
              <a:off x="1681830" y="2489421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Seal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7" name="Google Shape;317;p20"/>
            <p:cNvSpPr txBox="1"/>
            <p:nvPr/>
          </p:nvSpPr>
          <p:spPr>
            <a:xfrm>
              <a:off x="1681830" y="2731307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Rabbit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18" name="Google Shape;318;p20"/>
          <p:cNvGrpSpPr/>
          <p:nvPr/>
        </p:nvGrpSpPr>
        <p:grpSpPr>
          <a:xfrm>
            <a:off x="1321275" y="8303082"/>
            <a:ext cx="5604900" cy="1302975"/>
            <a:chOff x="1321275" y="1374311"/>
            <a:chExt cx="5604900" cy="1302975"/>
          </a:xfrm>
        </p:grpSpPr>
        <p:sp>
          <p:nvSpPr>
            <p:cNvPr id="319" name="Google Shape;319;p20"/>
            <p:cNvSpPr txBox="1"/>
            <p:nvPr/>
          </p:nvSpPr>
          <p:spPr>
            <a:xfrm>
              <a:off x="1321275" y="1374311"/>
              <a:ext cx="5604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WHAT ANIMAL HAS THE LONGEST LIFESPAN?</a:t>
              </a:r>
              <a:endParaRPr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0" name="Google Shape;320;p20"/>
            <p:cNvSpPr txBox="1"/>
            <p:nvPr/>
          </p:nvSpPr>
          <p:spPr>
            <a:xfrm>
              <a:off x="1681830" y="1736229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A.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Crow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1" name="Google Shape;321;p20"/>
            <p:cNvSpPr txBox="1"/>
            <p:nvPr/>
          </p:nvSpPr>
          <p:spPr>
            <a:xfrm>
              <a:off x="1681830" y="1978114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B.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Elephant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2" name="Google Shape;322;p20"/>
            <p:cNvSpPr txBox="1"/>
            <p:nvPr/>
          </p:nvSpPr>
          <p:spPr>
            <a:xfrm>
              <a:off x="1681830" y="2220000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C.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Whale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3" name="Google Shape;323;p20"/>
            <p:cNvSpPr txBox="1"/>
            <p:nvPr/>
          </p:nvSpPr>
          <p:spPr>
            <a:xfrm>
              <a:off x="1681830" y="2461886"/>
              <a:ext cx="19308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>
                  <a:solidFill>
                    <a:srgbClr val="C94B76"/>
                  </a:solidFill>
                  <a:latin typeface="Roboto"/>
                  <a:ea typeface="Roboto"/>
                  <a:cs typeface="Roboto"/>
                  <a:sym typeface="Roboto"/>
                </a:rPr>
                <a:t>D.</a:t>
              </a:r>
              <a:r>
                <a:rPr b="1"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ru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Giant tortoise</a:t>
              </a:r>
              <a:endPara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324" name="Google Shape;32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6200" y="232199"/>
            <a:ext cx="6987599" cy="10227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