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10692000" cx="7560000"/>
  <p:notesSz cx="6858000" cy="9144000"/>
  <p:embeddedFontLst>
    <p:embeddedFont>
      <p:font typeface="Archivo Black"/>
      <p:regular r:id="rId7"/>
    </p:embeddedFont>
    <p:embeddedFont>
      <p:font typeface="Open Sans"/>
      <p:regular r:id="rId8"/>
      <p:bold r:id="rId9"/>
      <p:italic r:id="rId10"/>
      <p:boldItalic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3368">
          <p15:clr>
            <a:srgbClr val="A4A3A4"/>
          </p15:clr>
        </p15:guide>
        <p15:guide id="2" pos="4592">
          <p15:clr>
            <a:srgbClr val="A4A3A4"/>
          </p15:clr>
        </p15:guide>
        <p15:guide id="3" pos="170">
          <p15:clr>
            <a:srgbClr val="9AA0A6"/>
          </p15:clr>
        </p15:guide>
        <p15:guide id="4" orient="horz" pos="170">
          <p15:clr>
            <a:srgbClr val="9AA0A6"/>
          </p15:clr>
        </p15:guide>
        <p15:guide id="5" orient="horz" pos="6576">
          <p15:clr>
            <a:srgbClr val="9AA0A6"/>
          </p15:clr>
        </p15:guide>
        <p15:guide id="6" pos="340">
          <p15:clr>
            <a:srgbClr val="9AA0A6"/>
          </p15:clr>
        </p15:guide>
        <p15:guide id="7" pos="4422">
          <p15:clr>
            <a:srgbClr val="9AA0A6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3368" orient="horz"/>
        <p:guide pos="4592"/>
        <p:guide pos="170"/>
        <p:guide pos="170" orient="horz"/>
        <p:guide pos="6576" orient="horz"/>
        <p:guide pos="340"/>
        <p:guide pos="4422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OpenSans-boldItalic.fntdata"/><Relationship Id="rId10" Type="http://schemas.openxmlformats.org/officeDocument/2006/relationships/font" Target="fonts/OpenSans-italic.fntdata"/><Relationship Id="rId9" Type="http://schemas.openxmlformats.org/officeDocument/2006/relationships/font" Target="fonts/OpenSans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ArchivoBlack-regular.fntdata"/><Relationship Id="rId8" Type="http://schemas.openxmlformats.org/officeDocument/2006/relationships/font" Target="fonts/OpenSans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2217050" y="685800"/>
            <a:ext cx="2424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2217050" y="685800"/>
            <a:ext cx="2424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257712" y="1547778"/>
            <a:ext cx="7044600" cy="42669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257705" y="5891409"/>
            <a:ext cx="7044600" cy="1647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257705" y="2299346"/>
            <a:ext cx="7044600" cy="4081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257705" y="6552657"/>
            <a:ext cx="7044600" cy="2703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257705" y="4471058"/>
            <a:ext cx="7044600" cy="1749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257705" y="925091"/>
            <a:ext cx="7044600" cy="119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257705" y="2395696"/>
            <a:ext cx="7044600" cy="710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257705" y="925091"/>
            <a:ext cx="7044600" cy="119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257705" y="2395696"/>
            <a:ext cx="3306900" cy="710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3995291" y="2395696"/>
            <a:ext cx="3306900" cy="710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257705" y="925091"/>
            <a:ext cx="7044600" cy="119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257705" y="1154948"/>
            <a:ext cx="2321700" cy="1570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257705" y="2888617"/>
            <a:ext cx="2321700" cy="660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05325" y="935745"/>
            <a:ext cx="5264700" cy="8503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3780000" y="-260"/>
            <a:ext cx="3780000" cy="10692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19508" y="2563450"/>
            <a:ext cx="3344400" cy="3081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19508" y="5826865"/>
            <a:ext cx="3344400" cy="2567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083839" y="1505164"/>
            <a:ext cx="3172200" cy="7681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257705" y="8794266"/>
            <a:ext cx="4959600" cy="1257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257705" y="925091"/>
            <a:ext cx="7044600" cy="1190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257705" y="2395696"/>
            <a:ext cx="7044600" cy="7101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" name="Google Shape;54;p13"/>
          <p:cNvGrpSpPr/>
          <p:nvPr/>
        </p:nvGrpSpPr>
        <p:grpSpPr>
          <a:xfrm>
            <a:off x="258350" y="10440275"/>
            <a:ext cx="2321900" cy="255025"/>
            <a:chOff x="258350" y="10440275"/>
            <a:chExt cx="2321900" cy="255025"/>
          </a:xfrm>
        </p:grpSpPr>
        <p:sp>
          <p:nvSpPr>
            <p:cNvPr id="55" name="Google Shape;55;p13"/>
            <p:cNvSpPr/>
            <p:nvPr/>
          </p:nvSpPr>
          <p:spPr>
            <a:xfrm rot="-5400000">
              <a:off x="1293350" y="9411600"/>
              <a:ext cx="248700" cy="2318700"/>
            </a:xfrm>
            <a:prstGeom prst="rect">
              <a:avLst/>
            </a:prstGeom>
            <a:solidFill>
              <a:srgbClr val="8699CE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cxnSp>
          <p:nvCxnSpPr>
            <p:cNvPr id="56" name="Google Shape;56;p13"/>
            <p:cNvCxnSpPr/>
            <p:nvPr/>
          </p:nvCxnSpPr>
          <p:spPr>
            <a:xfrm>
              <a:off x="2580250" y="10440275"/>
              <a:ext cx="0" cy="255000"/>
            </a:xfrm>
            <a:prstGeom prst="straightConnector1">
              <a:avLst/>
            </a:prstGeom>
            <a:noFill/>
            <a:ln cap="flat" cmpd="sng" w="19050">
              <a:solidFill>
                <a:srgbClr val="1D1D1B"/>
              </a:solidFill>
              <a:prstDash val="solid"/>
              <a:round/>
              <a:headEnd len="med" w="med" type="none"/>
              <a:tailEnd len="med" w="med" type="none"/>
            </a:ln>
          </p:spPr>
        </p:cxnSp>
      </p:grpSp>
      <p:grpSp>
        <p:nvGrpSpPr>
          <p:cNvPr id="57" name="Google Shape;57;p13"/>
          <p:cNvGrpSpPr/>
          <p:nvPr/>
        </p:nvGrpSpPr>
        <p:grpSpPr>
          <a:xfrm>
            <a:off x="6213800" y="-6550"/>
            <a:ext cx="1346100" cy="264900"/>
            <a:chOff x="6213800" y="-6550"/>
            <a:chExt cx="1346100" cy="264900"/>
          </a:xfrm>
        </p:grpSpPr>
        <p:sp>
          <p:nvSpPr>
            <p:cNvPr id="58" name="Google Shape;58;p13"/>
            <p:cNvSpPr/>
            <p:nvPr/>
          </p:nvSpPr>
          <p:spPr>
            <a:xfrm>
              <a:off x="6213800" y="-3400"/>
              <a:ext cx="1346100" cy="261600"/>
            </a:xfrm>
            <a:prstGeom prst="rect">
              <a:avLst/>
            </a:prstGeom>
            <a:solidFill>
              <a:srgbClr val="1D846E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cxnSp>
          <p:nvCxnSpPr>
            <p:cNvPr id="59" name="Google Shape;59;p13"/>
            <p:cNvCxnSpPr/>
            <p:nvPr/>
          </p:nvCxnSpPr>
          <p:spPr>
            <a:xfrm rot="10800000">
              <a:off x="6220450" y="-6550"/>
              <a:ext cx="0" cy="264900"/>
            </a:xfrm>
            <a:prstGeom prst="straightConnector1">
              <a:avLst/>
            </a:prstGeom>
            <a:noFill/>
            <a:ln cap="flat" cmpd="sng" w="19050">
              <a:solidFill>
                <a:srgbClr val="1D1D1B"/>
              </a:solidFill>
              <a:prstDash val="solid"/>
              <a:round/>
              <a:headEnd len="med" w="med" type="none"/>
              <a:tailEnd len="med" w="med" type="none"/>
            </a:ln>
          </p:spPr>
        </p:cxnSp>
      </p:grpSp>
      <p:grpSp>
        <p:nvGrpSpPr>
          <p:cNvPr id="60" name="Google Shape;60;p13"/>
          <p:cNvGrpSpPr/>
          <p:nvPr/>
        </p:nvGrpSpPr>
        <p:grpSpPr>
          <a:xfrm>
            <a:off x="7296625" y="7015375"/>
            <a:ext cx="265200" cy="2278925"/>
            <a:chOff x="7296625" y="7015375"/>
            <a:chExt cx="265200" cy="2278925"/>
          </a:xfrm>
        </p:grpSpPr>
        <p:sp>
          <p:nvSpPr>
            <p:cNvPr id="61" name="Google Shape;61;p13"/>
            <p:cNvSpPr/>
            <p:nvPr/>
          </p:nvSpPr>
          <p:spPr>
            <a:xfrm>
              <a:off x="7296625" y="7015375"/>
              <a:ext cx="261600" cy="2278800"/>
            </a:xfrm>
            <a:prstGeom prst="rect">
              <a:avLst/>
            </a:prstGeom>
            <a:solidFill>
              <a:srgbClr val="E94C2E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cxnSp>
          <p:nvCxnSpPr>
            <p:cNvPr id="62" name="Google Shape;62;p13"/>
            <p:cNvCxnSpPr/>
            <p:nvPr/>
          </p:nvCxnSpPr>
          <p:spPr>
            <a:xfrm>
              <a:off x="7296925" y="7015375"/>
              <a:ext cx="264900" cy="0"/>
            </a:xfrm>
            <a:prstGeom prst="straightConnector1">
              <a:avLst/>
            </a:prstGeom>
            <a:noFill/>
            <a:ln cap="flat" cmpd="sng" w="1905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63" name="Google Shape;63;p13"/>
            <p:cNvCxnSpPr/>
            <p:nvPr/>
          </p:nvCxnSpPr>
          <p:spPr>
            <a:xfrm>
              <a:off x="7296925" y="9294300"/>
              <a:ext cx="264900" cy="0"/>
            </a:xfrm>
            <a:prstGeom prst="straightConnector1">
              <a:avLst/>
            </a:prstGeom>
            <a:noFill/>
            <a:ln cap="flat" cmpd="sng" w="1905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p:spPr>
        </p:cxnSp>
      </p:grpSp>
      <p:grpSp>
        <p:nvGrpSpPr>
          <p:cNvPr id="64" name="Google Shape;64;p13"/>
          <p:cNvGrpSpPr/>
          <p:nvPr/>
        </p:nvGrpSpPr>
        <p:grpSpPr>
          <a:xfrm>
            <a:off x="-3125" y="4332450"/>
            <a:ext cx="264725" cy="1321500"/>
            <a:chOff x="-3125" y="4332450"/>
            <a:chExt cx="264725" cy="1321500"/>
          </a:xfrm>
        </p:grpSpPr>
        <p:sp>
          <p:nvSpPr>
            <p:cNvPr id="65" name="Google Shape;65;p13"/>
            <p:cNvSpPr/>
            <p:nvPr/>
          </p:nvSpPr>
          <p:spPr>
            <a:xfrm>
              <a:off x="-3125" y="4332450"/>
              <a:ext cx="261600" cy="1321500"/>
            </a:xfrm>
            <a:prstGeom prst="rect">
              <a:avLst/>
            </a:prstGeom>
            <a:solidFill>
              <a:srgbClr val="F5BE68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cxnSp>
          <p:nvCxnSpPr>
            <p:cNvPr id="66" name="Google Shape;66;p13"/>
            <p:cNvCxnSpPr/>
            <p:nvPr/>
          </p:nvCxnSpPr>
          <p:spPr>
            <a:xfrm>
              <a:off x="0" y="4332450"/>
              <a:ext cx="261600" cy="0"/>
            </a:xfrm>
            <a:prstGeom prst="straightConnector1">
              <a:avLst/>
            </a:prstGeom>
            <a:noFill/>
            <a:ln cap="flat" cmpd="sng" w="19050">
              <a:solidFill>
                <a:srgbClr val="1D1D1B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67" name="Google Shape;67;p13"/>
            <p:cNvCxnSpPr/>
            <p:nvPr/>
          </p:nvCxnSpPr>
          <p:spPr>
            <a:xfrm>
              <a:off x="0" y="5653950"/>
              <a:ext cx="261600" cy="0"/>
            </a:xfrm>
            <a:prstGeom prst="straightConnector1">
              <a:avLst/>
            </a:prstGeom>
            <a:noFill/>
            <a:ln cap="flat" cmpd="sng" w="19050">
              <a:solidFill>
                <a:srgbClr val="1D1D1B"/>
              </a:solidFill>
              <a:prstDash val="solid"/>
              <a:round/>
              <a:headEnd len="med" w="med" type="none"/>
              <a:tailEnd len="med" w="med" type="none"/>
            </a:ln>
          </p:spPr>
        </p:cxnSp>
      </p:grpSp>
      <p:sp>
        <p:nvSpPr>
          <p:cNvPr id="68" name="Google Shape;68;p13"/>
          <p:cNvSpPr/>
          <p:nvPr/>
        </p:nvSpPr>
        <p:spPr>
          <a:xfrm>
            <a:off x="0" y="0"/>
            <a:ext cx="261600" cy="258300"/>
          </a:xfrm>
          <a:prstGeom prst="rect">
            <a:avLst/>
          </a:prstGeom>
          <a:solidFill>
            <a:srgbClr val="1D846E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69" name="Google Shape;69;p13"/>
          <p:cNvCxnSpPr/>
          <p:nvPr/>
        </p:nvCxnSpPr>
        <p:spPr>
          <a:xfrm>
            <a:off x="258350" y="-3300"/>
            <a:ext cx="0" cy="10708500"/>
          </a:xfrm>
          <a:prstGeom prst="straightConnector1">
            <a:avLst/>
          </a:prstGeom>
          <a:noFill/>
          <a:ln cap="flat" cmpd="sng" w="19050">
            <a:solidFill>
              <a:srgbClr val="1D1D1B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70" name="Google Shape;70;p13"/>
          <p:cNvCxnSpPr/>
          <p:nvPr/>
        </p:nvCxnSpPr>
        <p:spPr>
          <a:xfrm>
            <a:off x="0" y="258350"/>
            <a:ext cx="7565400" cy="0"/>
          </a:xfrm>
          <a:prstGeom prst="straightConnector1">
            <a:avLst/>
          </a:prstGeom>
          <a:noFill/>
          <a:ln cap="flat" cmpd="sng" w="19050">
            <a:solidFill>
              <a:srgbClr val="1D1D1B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71" name="Google Shape;71;p13"/>
          <p:cNvCxnSpPr/>
          <p:nvPr/>
        </p:nvCxnSpPr>
        <p:spPr>
          <a:xfrm>
            <a:off x="264975" y="10446625"/>
            <a:ext cx="7300500" cy="0"/>
          </a:xfrm>
          <a:prstGeom prst="straightConnector1">
            <a:avLst/>
          </a:prstGeom>
          <a:noFill/>
          <a:ln cap="flat" cmpd="sng" w="19050">
            <a:solidFill>
              <a:srgbClr val="1D1D1B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72" name="Google Shape;72;p13"/>
          <p:cNvCxnSpPr/>
          <p:nvPr/>
        </p:nvCxnSpPr>
        <p:spPr>
          <a:xfrm>
            <a:off x="7296625" y="258350"/>
            <a:ext cx="0" cy="10195200"/>
          </a:xfrm>
          <a:prstGeom prst="straightConnector1">
            <a:avLst/>
          </a:prstGeom>
          <a:noFill/>
          <a:ln cap="flat" cmpd="sng" w="19050">
            <a:solidFill>
              <a:srgbClr val="1D1D1B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73" name="Google Shape;73;p13"/>
          <p:cNvSpPr txBox="1"/>
          <p:nvPr/>
        </p:nvSpPr>
        <p:spPr>
          <a:xfrm>
            <a:off x="540000" y="672377"/>
            <a:ext cx="64800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3800">
                <a:solidFill>
                  <a:srgbClr val="E94C2E"/>
                </a:solidFill>
                <a:latin typeface="Archivo Black"/>
                <a:ea typeface="Archivo Black"/>
                <a:cs typeface="Archivo Black"/>
                <a:sym typeface="Archivo Black"/>
              </a:rPr>
              <a:t>VOCABULARY QUIZ</a:t>
            </a:r>
            <a:endParaRPr sz="3800">
              <a:solidFill>
                <a:srgbClr val="E94C2E"/>
              </a:solidFill>
              <a:latin typeface="Archivo Black"/>
              <a:ea typeface="Archivo Black"/>
              <a:cs typeface="Archivo Black"/>
              <a:sym typeface="Archivo Black"/>
            </a:endParaRPr>
          </a:p>
        </p:txBody>
      </p:sp>
      <p:sp>
        <p:nvSpPr>
          <p:cNvPr id="74" name="Google Shape;74;p13"/>
          <p:cNvSpPr txBox="1"/>
          <p:nvPr/>
        </p:nvSpPr>
        <p:spPr>
          <a:xfrm>
            <a:off x="526751" y="1354726"/>
            <a:ext cx="6480000" cy="2463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600">
                <a:solidFill>
                  <a:srgbClr val="1D1D1B"/>
                </a:solidFill>
                <a:latin typeface="Open Sans"/>
                <a:ea typeface="Open Sans"/>
                <a:cs typeface="Open Sans"/>
                <a:sym typeface="Open Sans"/>
              </a:rPr>
              <a:t>Per each correct answer, you will get 10 points out of 50.</a:t>
            </a:r>
            <a:endParaRPr sz="1600">
              <a:solidFill>
                <a:srgbClr val="1D1D1B"/>
              </a:solidFill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75" name="Google Shape;75;p13"/>
          <p:cNvCxnSpPr/>
          <p:nvPr/>
        </p:nvCxnSpPr>
        <p:spPr>
          <a:xfrm>
            <a:off x="546525" y="1828375"/>
            <a:ext cx="6475500" cy="0"/>
          </a:xfrm>
          <a:prstGeom prst="straightConnector1">
            <a:avLst/>
          </a:prstGeom>
          <a:noFill/>
          <a:ln cap="flat" cmpd="sng" w="38100">
            <a:solidFill>
              <a:srgbClr val="1D1D1B"/>
            </a:solidFill>
            <a:prstDash val="solid"/>
            <a:round/>
            <a:headEnd len="med" w="med" type="none"/>
            <a:tailEnd len="med" w="med" type="none"/>
          </a:ln>
        </p:spPr>
      </p:cxnSp>
      <p:grpSp>
        <p:nvGrpSpPr>
          <p:cNvPr id="76" name="Google Shape;76;p13"/>
          <p:cNvGrpSpPr/>
          <p:nvPr/>
        </p:nvGrpSpPr>
        <p:grpSpPr>
          <a:xfrm>
            <a:off x="526751" y="2143050"/>
            <a:ext cx="2192374" cy="685675"/>
            <a:chOff x="526751" y="2143050"/>
            <a:chExt cx="2192374" cy="685675"/>
          </a:xfrm>
        </p:grpSpPr>
        <p:sp>
          <p:nvSpPr>
            <p:cNvPr id="77" name="Google Shape;77;p13"/>
            <p:cNvSpPr txBox="1"/>
            <p:nvPr/>
          </p:nvSpPr>
          <p:spPr>
            <a:xfrm>
              <a:off x="526751" y="2143050"/>
              <a:ext cx="2169300" cy="246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 sz="1600">
                  <a:solidFill>
                    <a:srgbClr val="1D1D1B"/>
                  </a:solidFill>
                  <a:latin typeface="Open Sans"/>
                  <a:ea typeface="Open Sans"/>
                  <a:cs typeface="Open Sans"/>
                  <a:sym typeface="Open Sans"/>
                </a:rPr>
                <a:t>Student Name</a:t>
              </a:r>
              <a:endParaRPr b="1" sz="1600">
                <a:solidFill>
                  <a:srgbClr val="1D1D1B"/>
                </a:solidFill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sp>
          <p:nvSpPr>
            <p:cNvPr id="78" name="Google Shape;78;p13"/>
            <p:cNvSpPr/>
            <p:nvPr/>
          </p:nvSpPr>
          <p:spPr>
            <a:xfrm>
              <a:off x="549825" y="2517325"/>
              <a:ext cx="2169300" cy="311400"/>
            </a:xfrm>
            <a:prstGeom prst="rect">
              <a:avLst/>
            </a:prstGeom>
            <a:noFill/>
            <a:ln cap="flat" cmpd="sng" w="9525">
              <a:solidFill>
                <a:srgbClr val="1D1D1B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79" name="Google Shape;79;p13"/>
          <p:cNvSpPr/>
          <p:nvPr/>
        </p:nvSpPr>
        <p:spPr>
          <a:xfrm>
            <a:off x="2861776" y="2517325"/>
            <a:ext cx="2169300" cy="311400"/>
          </a:xfrm>
          <a:prstGeom prst="rect">
            <a:avLst/>
          </a:prstGeom>
          <a:noFill/>
          <a:ln cap="flat" cmpd="sng" w="9525">
            <a:solidFill>
              <a:srgbClr val="1D1D1B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0" name="Google Shape;80;p13"/>
          <p:cNvGrpSpPr/>
          <p:nvPr/>
        </p:nvGrpSpPr>
        <p:grpSpPr>
          <a:xfrm>
            <a:off x="5137425" y="2143050"/>
            <a:ext cx="1884600" cy="685675"/>
            <a:chOff x="526749" y="2143050"/>
            <a:chExt cx="1884600" cy="685675"/>
          </a:xfrm>
        </p:grpSpPr>
        <p:sp>
          <p:nvSpPr>
            <p:cNvPr id="81" name="Google Shape;81;p13"/>
            <p:cNvSpPr txBox="1"/>
            <p:nvPr/>
          </p:nvSpPr>
          <p:spPr>
            <a:xfrm>
              <a:off x="526749" y="2143050"/>
              <a:ext cx="1884600" cy="246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 sz="1600">
                  <a:solidFill>
                    <a:srgbClr val="1D1D1B"/>
                  </a:solidFill>
                  <a:latin typeface="Open Sans"/>
                  <a:ea typeface="Open Sans"/>
                  <a:cs typeface="Open Sans"/>
                  <a:sym typeface="Open Sans"/>
                </a:rPr>
                <a:t>Student ID</a:t>
              </a:r>
              <a:endParaRPr b="1" sz="1600">
                <a:solidFill>
                  <a:srgbClr val="1D1D1B"/>
                </a:solidFill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sp>
          <p:nvSpPr>
            <p:cNvPr id="82" name="Google Shape;82;p13"/>
            <p:cNvSpPr/>
            <p:nvPr/>
          </p:nvSpPr>
          <p:spPr>
            <a:xfrm>
              <a:off x="549824" y="2517325"/>
              <a:ext cx="1861500" cy="311400"/>
            </a:xfrm>
            <a:prstGeom prst="rect">
              <a:avLst/>
            </a:prstGeom>
            <a:noFill/>
            <a:ln cap="flat" cmpd="sng" w="9525">
              <a:solidFill>
                <a:srgbClr val="1D1D1B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3" name="Google Shape;83;p13"/>
          <p:cNvSpPr txBox="1"/>
          <p:nvPr/>
        </p:nvSpPr>
        <p:spPr>
          <a:xfrm>
            <a:off x="526750" y="2987700"/>
            <a:ext cx="2192400" cy="1848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200">
                <a:latin typeface="Open Sans"/>
                <a:ea typeface="Open Sans"/>
                <a:cs typeface="Open Sans"/>
                <a:sym typeface="Open Sans"/>
              </a:rPr>
              <a:t>First Name</a:t>
            </a:r>
            <a:endParaRPr sz="1200">
              <a:latin typeface="Open Sans"/>
              <a:ea typeface="Open Sans"/>
              <a:cs typeface="Open Sans"/>
              <a:sym typeface="Open Sans"/>
            </a:endParaRPr>
          </a:p>
        </p:txBody>
      </p:sp>
      <p:sp>
        <p:nvSpPr>
          <p:cNvPr id="84" name="Google Shape;84;p13"/>
          <p:cNvSpPr txBox="1"/>
          <p:nvPr/>
        </p:nvSpPr>
        <p:spPr>
          <a:xfrm>
            <a:off x="2861775" y="2987700"/>
            <a:ext cx="2192400" cy="1848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200">
                <a:latin typeface="Open Sans"/>
                <a:ea typeface="Open Sans"/>
                <a:cs typeface="Open Sans"/>
                <a:sym typeface="Open Sans"/>
              </a:rPr>
              <a:t>Last Name</a:t>
            </a:r>
            <a:endParaRPr sz="1200">
              <a:latin typeface="Open Sans"/>
              <a:ea typeface="Open Sans"/>
              <a:cs typeface="Open Sans"/>
              <a:sym typeface="Open Sans"/>
            </a:endParaRPr>
          </a:p>
        </p:txBody>
      </p:sp>
      <p:grpSp>
        <p:nvGrpSpPr>
          <p:cNvPr id="85" name="Google Shape;85;p13"/>
          <p:cNvGrpSpPr/>
          <p:nvPr/>
        </p:nvGrpSpPr>
        <p:grpSpPr>
          <a:xfrm>
            <a:off x="526750" y="3441475"/>
            <a:ext cx="6495300" cy="535550"/>
            <a:chOff x="526750" y="3441475"/>
            <a:chExt cx="6495300" cy="535550"/>
          </a:xfrm>
        </p:grpSpPr>
        <p:sp>
          <p:nvSpPr>
            <p:cNvPr id="86" name="Google Shape;86;p13"/>
            <p:cNvSpPr txBox="1"/>
            <p:nvPr/>
          </p:nvSpPr>
          <p:spPr>
            <a:xfrm>
              <a:off x="526750" y="3441475"/>
              <a:ext cx="6495300" cy="246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 sz="1600">
                  <a:solidFill>
                    <a:srgbClr val="1D1D1B"/>
                  </a:solidFill>
                  <a:latin typeface="Open Sans"/>
                  <a:ea typeface="Open Sans"/>
                  <a:cs typeface="Open Sans"/>
                  <a:sym typeface="Open Sans"/>
                </a:rPr>
                <a:t>1 - How you ever ____ to be a doctor?</a:t>
              </a:r>
              <a:endParaRPr b="1" sz="1600">
                <a:solidFill>
                  <a:srgbClr val="1D1D1B"/>
                </a:solidFill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87" name="Google Shape;87;p13"/>
            <p:cNvGrpSpPr/>
            <p:nvPr/>
          </p:nvGrpSpPr>
          <p:grpSpPr>
            <a:xfrm>
              <a:off x="546513" y="3807825"/>
              <a:ext cx="1218875" cy="169200"/>
              <a:chOff x="546513" y="3807825"/>
              <a:chExt cx="1218875" cy="169200"/>
            </a:xfrm>
          </p:grpSpPr>
          <p:sp>
            <p:nvSpPr>
              <p:cNvPr id="88" name="Google Shape;88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9" name="Google Shape;89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Told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90" name="Google Shape;90;p13"/>
            <p:cNvGrpSpPr/>
            <p:nvPr/>
          </p:nvGrpSpPr>
          <p:grpSpPr>
            <a:xfrm>
              <a:off x="1931037" y="3807825"/>
              <a:ext cx="1218875" cy="169200"/>
              <a:chOff x="546513" y="3807825"/>
              <a:chExt cx="1218875" cy="169200"/>
            </a:xfrm>
          </p:grpSpPr>
          <p:sp>
            <p:nvSpPr>
              <p:cNvPr id="91" name="Google Shape;91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92" name="Google Shape;92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Asked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93" name="Google Shape;93;p13"/>
            <p:cNvGrpSpPr/>
            <p:nvPr/>
          </p:nvGrpSpPr>
          <p:grpSpPr>
            <a:xfrm>
              <a:off x="3315562" y="3807825"/>
              <a:ext cx="1218875" cy="169200"/>
              <a:chOff x="546513" y="3807825"/>
              <a:chExt cx="1218875" cy="169200"/>
            </a:xfrm>
          </p:grpSpPr>
          <p:sp>
            <p:nvSpPr>
              <p:cNvPr id="94" name="Google Shape;94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95" name="Google Shape;95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Considered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</p:grpSp>
      <p:grpSp>
        <p:nvGrpSpPr>
          <p:cNvPr id="96" name="Google Shape;96;p13"/>
          <p:cNvGrpSpPr/>
          <p:nvPr/>
        </p:nvGrpSpPr>
        <p:grpSpPr>
          <a:xfrm>
            <a:off x="526750" y="4282730"/>
            <a:ext cx="6495300" cy="535539"/>
            <a:chOff x="526750" y="3441486"/>
            <a:chExt cx="6495300" cy="535539"/>
          </a:xfrm>
        </p:grpSpPr>
        <p:sp>
          <p:nvSpPr>
            <p:cNvPr id="97" name="Google Shape;97;p13"/>
            <p:cNvSpPr txBox="1"/>
            <p:nvPr/>
          </p:nvSpPr>
          <p:spPr>
            <a:xfrm>
              <a:off x="526750" y="3441486"/>
              <a:ext cx="6495300" cy="246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 sz="1600">
                  <a:solidFill>
                    <a:srgbClr val="1D1D1B"/>
                  </a:solidFill>
                  <a:latin typeface="Open Sans"/>
                  <a:ea typeface="Open Sans"/>
                  <a:cs typeface="Open Sans"/>
                  <a:sym typeface="Open Sans"/>
                </a:rPr>
                <a:t>2 - ____ means “clearly seen or understood; obvious”.</a:t>
              </a:r>
              <a:endParaRPr b="1" sz="1600">
                <a:solidFill>
                  <a:srgbClr val="1D1D1B"/>
                </a:solidFill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98" name="Google Shape;98;p13"/>
            <p:cNvGrpSpPr/>
            <p:nvPr/>
          </p:nvGrpSpPr>
          <p:grpSpPr>
            <a:xfrm>
              <a:off x="546513" y="3807825"/>
              <a:ext cx="1218875" cy="169200"/>
              <a:chOff x="546513" y="3807825"/>
              <a:chExt cx="1218875" cy="169200"/>
            </a:xfrm>
          </p:grpSpPr>
          <p:sp>
            <p:nvSpPr>
              <p:cNvPr id="99" name="Google Shape;99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00" name="Google Shape;100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Doubtful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01" name="Google Shape;101;p13"/>
            <p:cNvGrpSpPr/>
            <p:nvPr/>
          </p:nvGrpSpPr>
          <p:grpSpPr>
            <a:xfrm>
              <a:off x="1931037" y="3807825"/>
              <a:ext cx="1218875" cy="169200"/>
              <a:chOff x="546513" y="3807825"/>
              <a:chExt cx="1218875" cy="169200"/>
            </a:xfrm>
          </p:grpSpPr>
          <p:sp>
            <p:nvSpPr>
              <p:cNvPr id="102" name="Google Shape;102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03" name="Google Shape;103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Evident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04" name="Google Shape;104;p13"/>
            <p:cNvGrpSpPr/>
            <p:nvPr/>
          </p:nvGrpSpPr>
          <p:grpSpPr>
            <a:xfrm>
              <a:off x="3315562" y="3807825"/>
              <a:ext cx="1218875" cy="169200"/>
              <a:chOff x="546513" y="3807825"/>
              <a:chExt cx="1218875" cy="169200"/>
            </a:xfrm>
          </p:grpSpPr>
          <p:sp>
            <p:nvSpPr>
              <p:cNvPr id="105" name="Google Shape;105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06" name="Google Shape;106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Perhaps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</p:grpSp>
      <p:grpSp>
        <p:nvGrpSpPr>
          <p:cNvPr id="107" name="Google Shape;107;p13"/>
          <p:cNvGrpSpPr/>
          <p:nvPr/>
        </p:nvGrpSpPr>
        <p:grpSpPr>
          <a:xfrm>
            <a:off x="526750" y="5123974"/>
            <a:ext cx="6495300" cy="535539"/>
            <a:chOff x="526750" y="3441486"/>
            <a:chExt cx="6495300" cy="535539"/>
          </a:xfrm>
        </p:grpSpPr>
        <p:sp>
          <p:nvSpPr>
            <p:cNvPr id="108" name="Google Shape;108;p13"/>
            <p:cNvSpPr txBox="1"/>
            <p:nvPr/>
          </p:nvSpPr>
          <p:spPr>
            <a:xfrm>
              <a:off x="526750" y="3441486"/>
              <a:ext cx="6495300" cy="246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 sz="1600">
                  <a:solidFill>
                    <a:srgbClr val="1D1D1B"/>
                  </a:solidFill>
                  <a:latin typeface="Open Sans"/>
                  <a:ea typeface="Open Sans"/>
                  <a:cs typeface="Open Sans"/>
                  <a:sym typeface="Open Sans"/>
                </a:rPr>
                <a:t>3 - Which one is the best synonym for “extension”?</a:t>
              </a:r>
              <a:endParaRPr b="1" sz="1600">
                <a:solidFill>
                  <a:srgbClr val="1D1D1B"/>
                </a:solidFill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109" name="Google Shape;109;p13"/>
            <p:cNvGrpSpPr/>
            <p:nvPr/>
          </p:nvGrpSpPr>
          <p:grpSpPr>
            <a:xfrm>
              <a:off x="546513" y="3807825"/>
              <a:ext cx="1218875" cy="169200"/>
              <a:chOff x="546513" y="3807825"/>
              <a:chExt cx="1218875" cy="169200"/>
            </a:xfrm>
          </p:grpSpPr>
          <p:sp>
            <p:nvSpPr>
              <p:cNvPr id="110" name="Google Shape;110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1" name="Google Shape;111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Long look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12" name="Google Shape;112;p13"/>
            <p:cNvGrpSpPr/>
            <p:nvPr/>
          </p:nvGrpSpPr>
          <p:grpSpPr>
            <a:xfrm>
              <a:off x="1931037" y="3807825"/>
              <a:ext cx="1218875" cy="169200"/>
              <a:chOff x="546513" y="3807825"/>
              <a:chExt cx="1218875" cy="169200"/>
            </a:xfrm>
          </p:grpSpPr>
          <p:sp>
            <p:nvSpPr>
              <p:cNvPr id="113" name="Google Shape;113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4" name="Google Shape;114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Extra time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15" name="Google Shape;115;p13"/>
            <p:cNvGrpSpPr/>
            <p:nvPr/>
          </p:nvGrpSpPr>
          <p:grpSpPr>
            <a:xfrm>
              <a:off x="3315562" y="3807825"/>
              <a:ext cx="1218875" cy="169200"/>
              <a:chOff x="546513" y="3807825"/>
              <a:chExt cx="1218875" cy="169200"/>
            </a:xfrm>
          </p:grpSpPr>
          <p:sp>
            <p:nvSpPr>
              <p:cNvPr id="116" name="Google Shape;116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7" name="Google Shape;117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Quick action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</p:grpSp>
      <p:grpSp>
        <p:nvGrpSpPr>
          <p:cNvPr id="118" name="Google Shape;118;p13"/>
          <p:cNvGrpSpPr/>
          <p:nvPr/>
        </p:nvGrpSpPr>
        <p:grpSpPr>
          <a:xfrm>
            <a:off x="526750" y="5965218"/>
            <a:ext cx="6495300" cy="535528"/>
            <a:chOff x="526750" y="3441497"/>
            <a:chExt cx="6495300" cy="535528"/>
          </a:xfrm>
        </p:grpSpPr>
        <p:sp>
          <p:nvSpPr>
            <p:cNvPr id="119" name="Google Shape;119;p13"/>
            <p:cNvSpPr txBox="1"/>
            <p:nvPr/>
          </p:nvSpPr>
          <p:spPr>
            <a:xfrm>
              <a:off x="526750" y="3441497"/>
              <a:ext cx="6495300" cy="246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 sz="1600">
                  <a:solidFill>
                    <a:srgbClr val="1D1D1B"/>
                  </a:solidFill>
                  <a:latin typeface="Open Sans"/>
                  <a:ea typeface="Open Sans"/>
                  <a:cs typeface="Open Sans"/>
                  <a:sym typeface="Open Sans"/>
                </a:rPr>
                <a:t>4 - By which word a period of “ten years” is represented?</a:t>
              </a:r>
              <a:endParaRPr b="1" sz="1600">
                <a:solidFill>
                  <a:srgbClr val="1D1D1B"/>
                </a:solidFill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120" name="Google Shape;120;p13"/>
            <p:cNvGrpSpPr/>
            <p:nvPr/>
          </p:nvGrpSpPr>
          <p:grpSpPr>
            <a:xfrm>
              <a:off x="546513" y="3807825"/>
              <a:ext cx="1218875" cy="169200"/>
              <a:chOff x="546513" y="3807825"/>
              <a:chExt cx="1218875" cy="169200"/>
            </a:xfrm>
          </p:grpSpPr>
          <p:sp>
            <p:nvSpPr>
              <p:cNvPr id="121" name="Google Shape;121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2" name="Google Shape;122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Dozen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23" name="Google Shape;123;p13"/>
            <p:cNvGrpSpPr/>
            <p:nvPr/>
          </p:nvGrpSpPr>
          <p:grpSpPr>
            <a:xfrm>
              <a:off x="1931037" y="3807825"/>
              <a:ext cx="1218875" cy="169200"/>
              <a:chOff x="546513" y="3807825"/>
              <a:chExt cx="1218875" cy="169200"/>
            </a:xfrm>
          </p:grpSpPr>
          <p:sp>
            <p:nvSpPr>
              <p:cNvPr id="124" name="Google Shape;124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5" name="Google Shape;125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Decade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26" name="Google Shape;126;p13"/>
            <p:cNvGrpSpPr/>
            <p:nvPr/>
          </p:nvGrpSpPr>
          <p:grpSpPr>
            <a:xfrm>
              <a:off x="3315562" y="3807825"/>
              <a:ext cx="1218875" cy="169200"/>
              <a:chOff x="546513" y="3807825"/>
              <a:chExt cx="1218875" cy="169200"/>
            </a:xfrm>
          </p:grpSpPr>
          <p:sp>
            <p:nvSpPr>
              <p:cNvPr id="127" name="Google Shape;127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8" name="Google Shape;128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Deck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</p:grpSp>
      <p:grpSp>
        <p:nvGrpSpPr>
          <p:cNvPr id="129" name="Google Shape;129;p13"/>
          <p:cNvGrpSpPr/>
          <p:nvPr/>
        </p:nvGrpSpPr>
        <p:grpSpPr>
          <a:xfrm>
            <a:off x="526750" y="6806451"/>
            <a:ext cx="6495300" cy="535528"/>
            <a:chOff x="526750" y="3441497"/>
            <a:chExt cx="6495300" cy="535528"/>
          </a:xfrm>
        </p:grpSpPr>
        <p:sp>
          <p:nvSpPr>
            <p:cNvPr id="130" name="Google Shape;130;p13"/>
            <p:cNvSpPr txBox="1"/>
            <p:nvPr/>
          </p:nvSpPr>
          <p:spPr>
            <a:xfrm>
              <a:off x="526750" y="3441497"/>
              <a:ext cx="6495300" cy="246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 sz="1600">
                  <a:solidFill>
                    <a:srgbClr val="1D1D1B"/>
                  </a:solidFill>
                  <a:latin typeface="Open Sans"/>
                  <a:ea typeface="Open Sans"/>
                  <a:cs typeface="Open Sans"/>
                  <a:sym typeface="Open Sans"/>
                </a:rPr>
                <a:t>5 - It’s been 3 months since I ____ saw you.</a:t>
              </a:r>
              <a:endParaRPr b="1" sz="1600">
                <a:solidFill>
                  <a:srgbClr val="1D1D1B"/>
                </a:solidFill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131" name="Google Shape;131;p13"/>
            <p:cNvGrpSpPr/>
            <p:nvPr/>
          </p:nvGrpSpPr>
          <p:grpSpPr>
            <a:xfrm>
              <a:off x="546513" y="3807825"/>
              <a:ext cx="1218875" cy="169200"/>
              <a:chOff x="546513" y="3807825"/>
              <a:chExt cx="1218875" cy="169200"/>
            </a:xfrm>
          </p:grpSpPr>
          <p:sp>
            <p:nvSpPr>
              <p:cNvPr id="132" name="Google Shape;132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3" name="Google Shape;133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Before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34" name="Google Shape;134;p13"/>
            <p:cNvGrpSpPr/>
            <p:nvPr/>
          </p:nvGrpSpPr>
          <p:grpSpPr>
            <a:xfrm>
              <a:off x="1931037" y="3807825"/>
              <a:ext cx="1218875" cy="169200"/>
              <a:chOff x="546513" y="3807825"/>
              <a:chExt cx="1218875" cy="169200"/>
            </a:xfrm>
          </p:grpSpPr>
          <p:sp>
            <p:nvSpPr>
              <p:cNvPr id="135" name="Google Shape;135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6" name="Google Shape;136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Best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37" name="Google Shape;137;p13"/>
            <p:cNvGrpSpPr/>
            <p:nvPr/>
          </p:nvGrpSpPr>
          <p:grpSpPr>
            <a:xfrm>
              <a:off x="3315562" y="3807825"/>
              <a:ext cx="1218875" cy="169200"/>
              <a:chOff x="546513" y="3807825"/>
              <a:chExt cx="1218875" cy="169200"/>
            </a:xfrm>
          </p:grpSpPr>
          <p:sp>
            <p:nvSpPr>
              <p:cNvPr id="138" name="Google Shape;138;p13"/>
              <p:cNvSpPr/>
              <p:nvPr/>
            </p:nvSpPr>
            <p:spPr>
              <a:xfrm>
                <a:off x="546513" y="3824475"/>
                <a:ext cx="135900" cy="135900"/>
              </a:xfrm>
              <a:prstGeom prst="ellipse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9" name="Google Shape;139;p13"/>
              <p:cNvSpPr txBox="1"/>
              <p:nvPr/>
            </p:nvSpPr>
            <p:spPr>
              <a:xfrm>
                <a:off x="788287" y="3807825"/>
                <a:ext cx="977100" cy="1692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100">
                    <a:latin typeface="Open Sans"/>
                    <a:ea typeface="Open Sans"/>
                    <a:cs typeface="Open Sans"/>
                    <a:sym typeface="Open Sans"/>
                  </a:rPr>
                  <a:t>Last</a:t>
                </a:r>
                <a:endParaRPr sz="11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</p:grpSp>
      <p:sp>
        <p:nvSpPr>
          <p:cNvPr id="140" name="Google Shape;140;p13"/>
          <p:cNvSpPr txBox="1"/>
          <p:nvPr/>
        </p:nvSpPr>
        <p:spPr>
          <a:xfrm>
            <a:off x="529835" y="7647675"/>
            <a:ext cx="1536900" cy="2463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600">
                <a:solidFill>
                  <a:srgbClr val="1D1D1B"/>
                </a:solidFill>
                <a:latin typeface="Open Sans"/>
                <a:ea typeface="Open Sans"/>
                <a:cs typeface="Open Sans"/>
                <a:sym typeface="Open Sans"/>
              </a:rPr>
              <a:t>Total</a:t>
            </a:r>
            <a:endParaRPr b="1" sz="1600">
              <a:solidFill>
                <a:srgbClr val="1D1D1B"/>
              </a:solidFill>
              <a:latin typeface="Open Sans"/>
              <a:ea typeface="Open Sans"/>
              <a:cs typeface="Open Sans"/>
              <a:sym typeface="Open Sans"/>
            </a:endParaRPr>
          </a:p>
        </p:txBody>
      </p:sp>
      <p:sp>
        <p:nvSpPr>
          <p:cNvPr id="141" name="Google Shape;141;p13"/>
          <p:cNvSpPr/>
          <p:nvPr/>
        </p:nvSpPr>
        <p:spPr>
          <a:xfrm>
            <a:off x="543200" y="8015700"/>
            <a:ext cx="6475500" cy="1278600"/>
          </a:xfrm>
          <a:prstGeom prst="rect">
            <a:avLst/>
          </a:prstGeom>
          <a:noFill/>
          <a:ln cap="flat" cmpd="sng" w="9525">
            <a:solidFill>
              <a:srgbClr val="1D1D1B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